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7"/>
  </p:notesMasterIdLst>
  <p:sldIdLst>
    <p:sldId id="461" r:id="rId2"/>
    <p:sldId id="459" r:id="rId3"/>
    <p:sldId id="502" r:id="rId4"/>
    <p:sldId id="503" r:id="rId5"/>
    <p:sldId id="504" r:id="rId6"/>
    <p:sldId id="505" r:id="rId7"/>
    <p:sldId id="506" r:id="rId8"/>
    <p:sldId id="507" r:id="rId9"/>
    <p:sldId id="508" r:id="rId10"/>
    <p:sldId id="509" r:id="rId11"/>
    <p:sldId id="524" r:id="rId12"/>
    <p:sldId id="510" r:id="rId13"/>
    <p:sldId id="511" r:id="rId14"/>
    <p:sldId id="512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495" r:id="rId27"/>
    <p:sldId id="497" r:id="rId28"/>
    <p:sldId id="525" r:id="rId29"/>
    <p:sldId id="526" r:id="rId30"/>
    <p:sldId id="528" r:id="rId31"/>
    <p:sldId id="548" r:id="rId32"/>
    <p:sldId id="530" r:id="rId33"/>
    <p:sldId id="547" r:id="rId34"/>
    <p:sldId id="529" r:id="rId35"/>
    <p:sldId id="549" r:id="rId36"/>
    <p:sldId id="550" r:id="rId37"/>
    <p:sldId id="551" r:id="rId38"/>
    <p:sldId id="552" r:id="rId39"/>
    <p:sldId id="553" r:id="rId40"/>
    <p:sldId id="554" r:id="rId41"/>
    <p:sldId id="555" r:id="rId42"/>
    <p:sldId id="556" r:id="rId43"/>
    <p:sldId id="534" r:id="rId44"/>
    <p:sldId id="535" r:id="rId45"/>
    <p:sldId id="542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1pPr>
    <a:lvl2pPr marL="388938" indent="65088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2pPr>
    <a:lvl3pPr marL="779463" indent="131763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3pPr>
    <a:lvl4pPr marL="1169988" indent="198438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4pPr>
    <a:lvl5pPr marL="1560513" indent="265113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5pPr>
    <a:lvl6pPr marL="2286000" algn="l" defTabSz="457200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6pPr>
    <a:lvl7pPr marL="2743200" algn="l" defTabSz="457200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7pPr>
    <a:lvl8pPr marL="3200400" algn="l" defTabSz="457200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8pPr>
    <a:lvl9pPr marL="3657600" algn="l" defTabSz="457200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T Tang" initials="C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804000"/>
    <a:srgbClr val="0080FF"/>
    <a:srgbClr val="19191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9500"/>
    <p:restoredTop sz="93660"/>
  </p:normalViewPr>
  <p:slideViewPr>
    <p:cSldViewPr>
      <p:cViewPr>
        <p:scale>
          <a:sx n="75" d="100"/>
          <a:sy n="75" d="100"/>
        </p:scale>
        <p:origin x="2256" y="9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0144"/>
    </p:cViewPr>
  </p:sorterViewPr>
  <p:notesViewPr>
    <p:cSldViewPr>
      <p:cViewPr varScale="1">
        <p:scale>
          <a:sx n="113" d="100"/>
          <a:sy n="113" d="100"/>
        </p:scale>
        <p:origin x="-2976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10T18:18:54.285" idx="1">
    <p:pos x="-2698" y="-385"/>
    <p:text>lol</p:text>
  </p:cm>
  <p:cm authorId="1" dt="2015-11-10T18:20:15.793" idx="2">
    <p:pos x="5314" y="3810"/>
    <p:text>Should that read acclimitise "in" chemostats?</p:tex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image" Target="../media/image27.png"/><Relationship Id="rId2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47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fld id="{951F00E8-151F-4DDD-BA3A-0626BB7C8B00}" type="datetime1">
              <a:rPr lang="en-US"/>
              <a:pPr>
                <a:defRPr/>
              </a:pPr>
              <a:t>2/20/18</a:t>
            </a:fld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9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2950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2951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fld id="{79A1A505-045E-4B05-B221-B01972FE48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88938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ＭＳ Ｐゴシック" pitchFamily="112" charset="-128"/>
      </a:defRPr>
    </a:lvl1pPr>
    <a:lvl2pPr marL="388938" algn="l" defTabSz="388938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2pPr>
    <a:lvl3pPr marL="779463" algn="l" defTabSz="388938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3pPr>
    <a:lvl4pPr marL="1169988" algn="l" defTabSz="388938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4pPr>
    <a:lvl5pPr marL="1560513" algn="l" defTabSz="388938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5pPr>
    <a:lvl6pPr marL="1953798" algn="l" defTabSz="390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44557" algn="l" defTabSz="390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35318" algn="l" defTabSz="390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26077" algn="l" defTabSz="39076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10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11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12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13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14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15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16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17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18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19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20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23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24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25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26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27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3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058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32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7849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35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20050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Look up</a:t>
            </a:r>
            <a:r>
              <a:rPr lang="en-GB" baseline="0" dirty="0" smtClean="0"/>
              <a:t> ingredients of media – may be asked. Fix this slide – needs to look better, get rid of DC.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9419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After two weeks, media was switched to a more basic nutrient recipe, with inulin as the main carbon source. (Equivalent to amount consumed each day). Fix this – arrows and boxes look awful.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001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After two weeks, media was switched to a more basic nutrient recipe, with inulin as the main carbon source. (Equivalent to amount consumed each day). Fix this – arrows and boxes look awful.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198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After two weeks, media was switched to a more basic nutrient recipe, with inulin as the main carbon source. (Equivalent to amount consumed each day). Fix this – arrows and boxes look awful.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41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4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After two weeks, media was switched to a more basic nutrient recipe, with inulin as the main carbon source. (Equivalent to amount consumed each day). Fix this – arrows and boxes look awful.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9729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After two weeks, media was switched to a more basic nutrient recipe, with inulin as the main carbon source. (Equivalent to amount consumed each day). Fix this – arrows and boxes look awful.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3DE64-8CF9-4A66-AA36-0D1662A9005B}" type="slidenum">
              <a:rPr lang="en-GB" smtClean="0"/>
              <a:pPr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0432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14439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43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44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45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5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6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7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8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DF035D6-5265-4B87-A2F7-AA7CA0E591C7}" type="slidenum">
              <a:rPr lang="en-US"/>
              <a:pPr/>
              <a:t>9</a:t>
            </a:fld>
            <a:endParaRPr lang="en-US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87396" name="Rectangle 3"/>
          <p:cNvSpPr>
            <a:spLocks noGrp="1"/>
          </p:cNvSpPr>
          <p:nvPr>
            <p:ph type="body" idx="1"/>
          </p:nvPr>
        </p:nvSpPr>
        <p:spPr>
          <a:noFill/>
          <a:ln>
            <a:solidFill>
              <a:srgbClr val="000000"/>
            </a:solidFill>
          </a:ln>
        </p:spPr>
        <p:txBody>
          <a:bodyPr/>
          <a:lstStyle/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Role in digestion, protection from disease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How does complex system respond to change in conditions?</a:t>
            </a:r>
          </a:p>
          <a:p>
            <a:pPr defTabSz="390525"/>
            <a:r>
              <a:rPr lang="en-US" dirty="0" smtClean="0">
                <a:ea typeface="Arial" pitchFamily="112" charset="0"/>
                <a:cs typeface="Arial" pitchFamily="112" charset="0"/>
                <a:sym typeface="Arial" pitchFamily="112" charset="0"/>
              </a:rPr>
              <a:t>Fascinating system, currently descriptive and speculation</a:t>
            </a:r>
          </a:p>
          <a:p>
            <a:pPr defTabSz="390525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499" y="2131095"/>
            <a:ext cx="7773005" cy="1469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995" y="3886843"/>
            <a:ext cx="6402010" cy="1751622"/>
          </a:xfrm>
        </p:spPr>
        <p:txBody>
          <a:bodyPr/>
          <a:lstStyle>
            <a:lvl1pPr marL="0" indent="0" algn="ctr">
              <a:buNone/>
              <a:defRPr/>
            </a:lvl1pPr>
            <a:lvl2pPr marL="390760" indent="0" algn="ctr">
              <a:buNone/>
              <a:defRPr/>
            </a:lvl2pPr>
            <a:lvl3pPr marL="781519" indent="0" algn="ctr">
              <a:buNone/>
              <a:defRPr/>
            </a:lvl3pPr>
            <a:lvl4pPr marL="1172280" indent="0" algn="ctr">
              <a:buNone/>
              <a:defRPr/>
            </a:lvl4pPr>
            <a:lvl5pPr marL="1563039" indent="0" algn="ctr">
              <a:buNone/>
              <a:defRPr/>
            </a:lvl5pPr>
            <a:lvl6pPr marL="1953798" indent="0" algn="ctr">
              <a:buNone/>
              <a:defRPr/>
            </a:lvl6pPr>
            <a:lvl7pPr marL="2344557" indent="0" algn="ctr">
              <a:buNone/>
              <a:defRPr/>
            </a:lvl7pPr>
            <a:lvl8pPr marL="2735318" indent="0" algn="ctr">
              <a:buNone/>
              <a:defRPr/>
            </a:lvl8pPr>
            <a:lvl9pPr marL="3126077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7DE80-B335-47CE-9F02-5F1EF69119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2CFD1-FC7F-4717-A9FB-341AF9CC0E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6260" y="380848"/>
            <a:ext cx="1942243" cy="6477152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499" y="380848"/>
            <a:ext cx="5701727" cy="6477152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89FBD-A6D0-4F4E-9AAD-A343CDFE44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E99B1-A619-430D-875A-51F72B8759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89" y="4406554"/>
            <a:ext cx="7773004" cy="1362525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89" y="2906539"/>
            <a:ext cx="7773004" cy="1500016"/>
          </a:xfrm>
        </p:spPr>
        <p:txBody>
          <a:bodyPr anchor="b"/>
          <a:lstStyle>
            <a:lvl1pPr marL="0" indent="0">
              <a:buNone/>
              <a:defRPr sz="1700"/>
            </a:lvl1pPr>
            <a:lvl2pPr marL="390760" indent="0">
              <a:buNone/>
              <a:defRPr sz="1500"/>
            </a:lvl2pPr>
            <a:lvl3pPr marL="781519" indent="0">
              <a:buNone/>
              <a:defRPr sz="1400"/>
            </a:lvl3pPr>
            <a:lvl4pPr marL="1172280" indent="0">
              <a:buNone/>
              <a:defRPr sz="1200"/>
            </a:lvl4pPr>
            <a:lvl5pPr marL="1563039" indent="0">
              <a:buNone/>
              <a:defRPr sz="1200"/>
            </a:lvl5pPr>
            <a:lvl6pPr marL="1953798" indent="0">
              <a:buNone/>
              <a:defRPr sz="1200"/>
            </a:lvl6pPr>
            <a:lvl7pPr marL="2344557" indent="0">
              <a:buNone/>
              <a:defRPr sz="1200"/>
            </a:lvl7pPr>
            <a:lvl8pPr marL="2735318" indent="0">
              <a:buNone/>
              <a:defRPr sz="1200"/>
            </a:lvl8pPr>
            <a:lvl9pPr marL="3126077" indent="0">
              <a:buNone/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64E05-AAE0-41F2-9FB2-2FDFACC3F8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499" y="1981232"/>
            <a:ext cx="3821313" cy="487676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846" y="1981232"/>
            <a:ext cx="3822657" cy="487676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EEFFE-A19F-44CA-9391-246D9978B3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00" y="274980"/>
            <a:ext cx="8230003" cy="1142542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000" y="1535765"/>
            <a:ext cx="4040403" cy="63932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760" indent="0">
              <a:buNone/>
              <a:defRPr sz="1700" b="1"/>
            </a:lvl2pPr>
            <a:lvl3pPr marL="781519" indent="0">
              <a:buNone/>
              <a:defRPr sz="1500" b="1"/>
            </a:lvl3pPr>
            <a:lvl4pPr marL="1172280" indent="0">
              <a:buNone/>
              <a:defRPr sz="1400" b="1"/>
            </a:lvl4pPr>
            <a:lvl5pPr marL="1563039" indent="0">
              <a:buNone/>
              <a:defRPr sz="1400" b="1"/>
            </a:lvl5pPr>
            <a:lvl6pPr marL="1953798" indent="0">
              <a:buNone/>
              <a:defRPr sz="1400" b="1"/>
            </a:lvl6pPr>
            <a:lvl7pPr marL="2344557" indent="0">
              <a:buNone/>
              <a:defRPr sz="1400" b="1"/>
            </a:lvl7pPr>
            <a:lvl8pPr marL="2735318" indent="0">
              <a:buNone/>
              <a:defRPr sz="1400" b="1"/>
            </a:lvl8pPr>
            <a:lvl9pPr marL="3126077" indent="0">
              <a:buNone/>
              <a:defRPr sz="14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00" y="2175093"/>
            <a:ext cx="4040403" cy="395146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54" y="1535765"/>
            <a:ext cx="4041748" cy="63932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760" indent="0">
              <a:buNone/>
              <a:defRPr sz="1700" b="1"/>
            </a:lvl2pPr>
            <a:lvl3pPr marL="781519" indent="0">
              <a:buNone/>
              <a:defRPr sz="1500" b="1"/>
            </a:lvl3pPr>
            <a:lvl4pPr marL="1172280" indent="0">
              <a:buNone/>
              <a:defRPr sz="1400" b="1"/>
            </a:lvl4pPr>
            <a:lvl5pPr marL="1563039" indent="0">
              <a:buNone/>
              <a:defRPr sz="1400" b="1"/>
            </a:lvl5pPr>
            <a:lvl6pPr marL="1953798" indent="0">
              <a:buNone/>
              <a:defRPr sz="1400" b="1"/>
            </a:lvl6pPr>
            <a:lvl7pPr marL="2344557" indent="0">
              <a:buNone/>
              <a:defRPr sz="1400" b="1"/>
            </a:lvl7pPr>
            <a:lvl8pPr marL="2735318" indent="0">
              <a:buNone/>
              <a:defRPr sz="1400" b="1"/>
            </a:lvl8pPr>
            <a:lvl9pPr marL="3126077" indent="0">
              <a:buNone/>
              <a:defRPr sz="14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54" y="2175093"/>
            <a:ext cx="4041748" cy="395146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81D46-E3DD-4FB0-87C2-352843BFEB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6560B-AE3E-48BC-B675-EFCDCB5ED3B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3274F-0728-457E-8177-5A772257B4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99" y="273607"/>
            <a:ext cx="3008125" cy="1161790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40" y="273607"/>
            <a:ext cx="5111662" cy="585294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999" y="1435395"/>
            <a:ext cx="3008125" cy="4691158"/>
          </a:xfrm>
        </p:spPr>
        <p:txBody>
          <a:bodyPr/>
          <a:lstStyle>
            <a:lvl1pPr marL="0" indent="0">
              <a:buNone/>
              <a:defRPr sz="1200"/>
            </a:lvl1pPr>
            <a:lvl2pPr marL="390760" indent="0">
              <a:buNone/>
              <a:defRPr sz="1000"/>
            </a:lvl2pPr>
            <a:lvl3pPr marL="781519" indent="0">
              <a:buNone/>
              <a:defRPr sz="900"/>
            </a:lvl3pPr>
            <a:lvl4pPr marL="1172280" indent="0">
              <a:buNone/>
              <a:defRPr sz="800"/>
            </a:lvl4pPr>
            <a:lvl5pPr marL="1563039" indent="0">
              <a:buNone/>
              <a:defRPr sz="800"/>
            </a:lvl5pPr>
            <a:lvl6pPr marL="1953798" indent="0">
              <a:buNone/>
              <a:defRPr sz="800"/>
            </a:lvl6pPr>
            <a:lvl7pPr marL="2344557" indent="0">
              <a:buNone/>
              <a:defRPr sz="800"/>
            </a:lvl7pPr>
            <a:lvl8pPr marL="2735318" indent="0">
              <a:buNone/>
              <a:defRPr sz="800"/>
            </a:lvl8pPr>
            <a:lvl9pPr marL="3126077" indent="0">
              <a:buNone/>
              <a:defRPr sz="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514B9-4432-45D6-B769-E8B0D95C9D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04" y="4801151"/>
            <a:ext cx="5486669" cy="566459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704" y="613205"/>
            <a:ext cx="5486669" cy="4113700"/>
          </a:xfrm>
        </p:spPr>
        <p:txBody>
          <a:bodyPr/>
          <a:lstStyle>
            <a:lvl1pPr marL="0" indent="0">
              <a:buNone/>
              <a:defRPr sz="2700"/>
            </a:lvl1pPr>
            <a:lvl2pPr marL="390760" indent="0">
              <a:buNone/>
              <a:defRPr sz="2400"/>
            </a:lvl2pPr>
            <a:lvl3pPr marL="781519" indent="0">
              <a:buNone/>
              <a:defRPr sz="2100"/>
            </a:lvl3pPr>
            <a:lvl4pPr marL="1172280" indent="0">
              <a:buNone/>
              <a:defRPr sz="1700"/>
            </a:lvl4pPr>
            <a:lvl5pPr marL="1563039" indent="0">
              <a:buNone/>
              <a:defRPr sz="1700"/>
            </a:lvl5pPr>
            <a:lvl6pPr marL="1953798" indent="0">
              <a:buNone/>
              <a:defRPr sz="1700"/>
            </a:lvl6pPr>
            <a:lvl7pPr marL="2344557" indent="0">
              <a:buNone/>
              <a:defRPr sz="1700"/>
            </a:lvl7pPr>
            <a:lvl8pPr marL="2735318" indent="0">
              <a:buNone/>
              <a:defRPr sz="1700"/>
            </a:lvl8pPr>
            <a:lvl9pPr marL="3126077" indent="0">
              <a:buNone/>
              <a:defRPr sz="1700"/>
            </a:lvl9pPr>
          </a:lstStyle>
          <a:p>
            <a:pPr lvl="0"/>
            <a:endParaRPr lang="en-US" noProof="0" smtClean="0">
              <a:sym typeface="Arial" pitchFamily="2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04" y="5367609"/>
            <a:ext cx="5486669" cy="804317"/>
          </a:xfrm>
        </p:spPr>
        <p:txBody>
          <a:bodyPr/>
          <a:lstStyle>
            <a:lvl1pPr marL="0" indent="0">
              <a:buNone/>
              <a:defRPr sz="1200"/>
            </a:lvl1pPr>
            <a:lvl2pPr marL="390760" indent="0">
              <a:buNone/>
              <a:defRPr sz="1000"/>
            </a:lvl2pPr>
            <a:lvl3pPr marL="781519" indent="0">
              <a:buNone/>
              <a:defRPr sz="900"/>
            </a:lvl3pPr>
            <a:lvl4pPr marL="1172280" indent="0">
              <a:buNone/>
              <a:defRPr sz="800"/>
            </a:lvl4pPr>
            <a:lvl5pPr marL="1563039" indent="0">
              <a:buNone/>
              <a:defRPr sz="800"/>
            </a:lvl5pPr>
            <a:lvl6pPr marL="1953798" indent="0">
              <a:buNone/>
              <a:defRPr sz="800"/>
            </a:lvl6pPr>
            <a:lvl7pPr marL="2344557" indent="0">
              <a:buNone/>
              <a:defRPr sz="800"/>
            </a:lvl7pPr>
            <a:lvl8pPr marL="2735318" indent="0">
              <a:buNone/>
              <a:defRPr sz="800"/>
            </a:lvl8pPr>
            <a:lvl9pPr marL="3126077" indent="0">
              <a:buNone/>
              <a:defRPr sz="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FC0F1-C41E-4727-975B-A6A023A4A68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3418" tIns="43418" rIns="91405" bIns="434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112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3418" tIns="43418" rIns="91405" bIns="434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112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112" charset="0"/>
              </a:rPr>
              <a:t>Second level</a:t>
            </a:r>
          </a:p>
          <a:p>
            <a:pPr lvl="2"/>
            <a:r>
              <a:rPr lang="en-US">
                <a:sym typeface="Arial" pitchFamily="112" charset="0"/>
              </a:rPr>
              <a:t>Third level</a:t>
            </a:r>
          </a:p>
          <a:p>
            <a:pPr lvl="3"/>
            <a:r>
              <a:rPr lang="en-US">
                <a:sym typeface="Arial" pitchFamily="112" charset="0"/>
              </a:rPr>
              <a:t>Fourth level</a:t>
            </a:r>
          </a:p>
          <a:p>
            <a:pPr lvl="4"/>
            <a:r>
              <a:rPr lang="en-US">
                <a:sym typeface="Arial" pitchFamily="112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70763" y="6248400"/>
            <a:ext cx="269875" cy="29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78152" tIns="39075" rIns="78152" bIns="39075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" pitchFamily="112" charset="0"/>
                <a:ea typeface="Times" pitchFamily="112" charset="0"/>
                <a:cs typeface="Times" pitchFamily="112" charset="0"/>
                <a:sym typeface="Times" pitchFamily="112" charset="0"/>
              </a:defRPr>
            </a:lvl1pPr>
          </a:lstStyle>
          <a:p>
            <a:pPr>
              <a:defRPr/>
            </a:pPr>
            <a:fld id="{65693A00-6749-46AF-BFFD-98B3499E51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hf hdr="0" ftr="0" dt="0"/>
  <p:txStyles>
    <p:titleStyle>
      <a:lvl1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Arial" pitchFamily="112" charset="0"/>
        </a:defRPr>
      </a:lvl1pPr>
      <a:lvl2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2pPr>
      <a:lvl3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3pPr>
      <a:lvl4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4pPr>
      <a:lvl5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5pPr>
      <a:lvl6pPr marL="39483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6pPr>
      <a:lvl7pPr marL="78559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7pPr>
      <a:lvl8pPr marL="117635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8pPr>
      <a:lvl9pPr marL="156711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9pPr>
    </p:titleStyle>
    <p:bodyStyle>
      <a:lvl1pPr marL="342900" indent="-339725" algn="l" rtl="0" eaLnBrk="0" fontAlgn="base" hangingPunct="0">
        <a:spcBef>
          <a:spcPts val="688"/>
        </a:spcBef>
        <a:spcAft>
          <a:spcPct val="0"/>
        </a:spcAft>
        <a:buSzPct val="100000"/>
        <a:buFont typeface="Arial" pitchFamily="112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1pPr>
      <a:lvl2pPr marL="744538" indent="-282575" algn="l" rtl="0" eaLnBrk="0" fontAlgn="base" hangingPunct="0">
        <a:spcBef>
          <a:spcPts val="688"/>
        </a:spcBef>
        <a:spcAft>
          <a:spcPct val="0"/>
        </a:spcAft>
        <a:buSzPct val="100000"/>
        <a:buFont typeface="Arial" pitchFamily="112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2pPr>
      <a:lvl3pPr marL="1144588" indent="-227013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3pPr>
      <a:lvl4pPr marL="1601788" indent="-227013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4pPr>
      <a:lvl5pPr marL="2058988" indent="-225425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5pPr>
      <a:lvl6pPr marL="2451746" indent="-227943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6pPr>
      <a:lvl7pPr marL="2842506" indent="-227943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7pPr>
      <a:lvl8pPr marL="3233266" indent="-227943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8pPr>
      <a:lvl9pPr marL="3624025" indent="-227943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9pPr>
    </p:bodyStyle>
    <p:otherStyle>
      <a:defPPr>
        <a:defRPr lang="en-US"/>
      </a:defPPr>
      <a:lvl1pPr marL="0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760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519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2280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3039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3798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4557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5318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6077" algn="l" defTabSz="39076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package" Target="../embeddings/Microsoft_Word_Document1.docx"/><Relationship Id="rId5" Type="http://schemas.openxmlformats.org/officeDocument/2006/relationships/image" Target="../media/image14.emf"/><Relationship Id="rId6" Type="http://schemas.openxmlformats.org/officeDocument/2006/relationships/package" Target="../embeddings/Microsoft_Word_Document2.docx"/><Relationship Id="rId7" Type="http://schemas.openxmlformats.org/officeDocument/2006/relationships/image" Target="../media/image15.emf"/><Relationship Id="rId8" Type="http://schemas.openxmlformats.org/officeDocument/2006/relationships/package" Target="../embeddings/Microsoft_Word_Document3.docx"/><Relationship Id="rId9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package" Target="../embeddings/Microsoft_Word_Document4.docx"/><Relationship Id="rId5" Type="http://schemas.openxmlformats.org/officeDocument/2006/relationships/image" Target="../media/image14.emf"/><Relationship Id="rId6" Type="http://schemas.openxmlformats.org/officeDocument/2006/relationships/package" Target="../embeddings/Microsoft_Word_Document5.docx"/><Relationship Id="rId7" Type="http://schemas.openxmlformats.org/officeDocument/2006/relationships/image" Target="../media/image15.emf"/><Relationship Id="rId8" Type="http://schemas.openxmlformats.org/officeDocument/2006/relationships/package" Target="../embeddings/Microsoft_Word_Document6.docx"/><Relationship Id="rId9" Type="http://schemas.openxmlformats.org/officeDocument/2006/relationships/image" Target="../media/image16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package" Target="../embeddings/Microsoft_Word_Document7.docx"/><Relationship Id="rId5" Type="http://schemas.openxmlformats.org/officeDocument/2006/relationships/image" Target="../media/image27.png"/><Relationship Id="rId6" Type="http://schemas.openxmlformats.org/officeDocument/2006/relationships/package" Target="../embeddings/Microsoft_Word_Document8.docx"/><Relationship Id="rId7" Type="http://schemas.openxmlformats.org/officeDocument/2006/relationships/image" Target="../media/image14.emf"/><Relationship Id="rId8" Type="http://schemas.openxmlformats.org/officeDocument/2006/relationships/package" Target="../embeddings/Microsoft_Word_Document9.docx"/><Relationship Id="rId9" Type="http://schemas.openxmlformats.org/officeDocument/2006/relationships/image" Target="../media/image15.emf"/><Relationship Id="rId10" Type="http://schemas.openxmlformats.org/officeDocument/2006/relationships/package" Target="../embeddings/Microsoft_Word_Document10.docx"/><Relationship Id="rId11" Type="http://schemas.openxmlformats.org/officeDocument/2006/relationships/image" Target="../media/image16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19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png"/><Relationship Id="rId6" Type="http://schemas.openxmlformats.org/officeDocument/2006/relationships/image" Target="../media/image37.jpeg"/><Relationship Id="rId7" Type="http://schemas.openxmlformats.org/officeDocument/2006/relationships/comments" Target="../comments/commen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"/>
          <p:cNvSpPr>
            <a:spLocks/>
          </p:cNvSpPr>
          <p:nvPr/>
        </p:nvSpPr>
        <p:spPr bwMode="auto">
          <a:xfrm>
            <a:off x="330200" y="554038"/>
            <a:ext cx="8628063" cy="12464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44450"/>
            <a:r>
              <a:rPr lang="en-US" sz="2700" dirty="0" smtClean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Models of microbial communities: diversity &amp; functioning</a:t>
            </a: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4450"/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4450"/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628800"/>
            <a:ext cx="3600400" cy="4236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5976" y="1340768"/>
            <a:ext cx="3894460" cy="29237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4509120"/>
            <a:ext cx="2808312" cy="210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94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04664"/>
            <a:ext cx="806489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Sampling?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chemeClr val="tx1"/>
                </a:solidFill>
              </a:rPr>
              <a:t>576.6 Gb from 124 individuals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= </a:t>
            </a:r>
            <a:r>
              <a:rPr lang="en-US" sz="2400" dirty="0" smtClean="0">
                <a:solidFill>
                  <a:schemeClr val="tx1"/>
                </a:solidFill>
              </a:rPr>
              <a:t>4.65 Gb bases per community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If there were 1000 species, equal abundance, average of 4.65 Mb per species; ~ 1X coverage of genome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In fact, abundances are not even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Good for metabolic overview, poor for species sampling</a:t>
            </a:r>
          </a:p>
        </p:txBody>
      </p:sp>
    </p:spTree>
    <p:extLst>
      <p:ext uri="{BB962C8B-B14F-4D97-AF65-F5344CB8AC3E}">
        <p14:creationId xmlns:p14="http://schemas.microsoft.com/office/powerpoint/2010/main" val="37694929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251520" y="260648"/>
            <a:ext cx="8748712" cy="45704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Case study: human 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gut: </a:t>
            </a: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Differences in</a:t>
            </a: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abundance of</a:t>
            </a: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particular genes</a:t>
            </a:r>
          </a:p>
          <a:p>
            <a:pPr marL="46031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e.g. more</a:t>
            </a:r>
          </a:p>
          <a:p>
            <a:pPr marL="46031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iboflavin synthesis</a:t>
            </a:r>
          </a:p>
          <a:p>
            <a:pPr marL="46031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 Malawi &amp; </a:t>
            </a: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Amerindian babies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037" y="5033208"/>
            <a:ext cx="337483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Yatsunenko</a:t>
            </a:r>
            <a:r>
              <a:rPr lang="en-US" dirty="0" smtClean="0"/>
              <a:t> et al. 2012. Human gut </a:t>
            </a:r>
            <a:r>
              <a:rPr lang="en-US" dirty="0" err="1" smtClean="0"/>
              <a:t>microbiome</a:t>
            </a:r>
            <a:r>
              <a:rPr lang="en-US" dirty="0" smtClean="0"/>
              <a:t> viewed across age and geography.  Nature 486:222-227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21" y="0"/>
            <a:ext cx="5751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35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function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Need ecology of component species or functional groups to model dynamics etc.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Bioinformatics to predict function from genomes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Direct evidence?</a:t>
            </a:r>
          </a:p>
        </p:txBody>
      </p:sp>
    </p:spTree>
    <p:extLst>
      <p:ext uri="{BB962C8B-B14F-4D97-AF65-F5344CB8AC3E}">
        <p14:creationId xmlns:p14="http://schemas.microsoft.com/office/powerpoint/2010/main" val="29803322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62324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Function: </a:t>
            </a:r>
            <a:r>
              <a:rPr lang="en-US" sz="2700" dirty="0" err="1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gnotobiotic</a:t>
            </a: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mice</a:t>
            </a: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Sterile mice born by cesarean section and maintained in controlled environments.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908720"/>
            <a:ext cx="5080000" cy="381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908720"/>
            <a:ext cx="1979712" cy="190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2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5816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Function: </a:t>
            </a:r>
            <a:r>
              <a:rPr lang="en-US" sz="2700" dirty="0" err="1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gnotobiotic</a:t>
            </a: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mice</a:t>
            </a: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Protects against injury to gut wall; improves healing after injury to gut wall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Protects against invasion by pathogens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Aids energy extraction and storage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Important for development of healthy immune system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</a:t>
            </a:r>
            <a:r>
              <a:rPr lang="en-US" sz="27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=&gt; tends not to separate bacterial species, but could do so. Some differences to human system.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131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287784" y="228600"/>
            <a:ext cx="8748712" cy="62324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Function: chemical methods</a:t>
            </a:r>
          </a:p>
          <a:p>
            <a:pPr marL="503167" indent="-457136">
              <a:defRPr/>
            </a:pPr>
            <a:endParaRPr lang="en-US" sz="2700" dirty="0" smtClean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Stable isotope probing (e.g. labeled starch or glucose)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Look for enrichment of heavy isotopes in 16S sequences to identify taxa using particular nutrients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e.g.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Ruminoccoccus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bromii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ferments starch to acetate</a:t>
            </a:r>
          </a:p>
          <a:p>
            <a:pPr marL="503167" indent="-457136">
              <a:defRPr/>
            </a:pP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     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Eubacterium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rectale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converts acetate to butyrate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ard in vivo, use in vitro simulators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TIM-2 human gut simulator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708" y="2788601"/>
            <a:ext cx="3018780" cy="395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556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658641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Function: immune system</a:t>
            </a: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Gut walls rich in</a:t>
            </a:r>
          </a:p>
          <a:p>
            <a:pPr marL="503167" indent="-457136">
              <a:defRPr/>
            </a:pPr>
            <a:r>
              <a:rPr lang="en-US" sz="22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</a:t>
            </a: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mmune cells</a:t>
            </a:r>
          </a:p>
          <a:p>
            <a:pPr marL="503167" indent="-457136">
              <a:defRPr/>
            </a:pPr>
            <a:endParaRPr lang="en-US" sz="22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Special cells for </a:t>
            </a:r>
          </a:p>
          <a:p>
            <a:pPr marL="503167" indent="-457136">
              <a:defRPr/>
            </a:pPr>
            <a:r>
              <a:rPr lang="en-US" sz="22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</a:t>
            </a: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ampling intestine</a:t>
            </a:r>
          </a:p>
          <a:p>
            <a:pPr marL="503167" indent="-457136">
              <a:defRPr/>
            </a:pPr>
            <a:endParaRPr lang="en-US" sz="22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Inflammation; s</a:t>
            </a: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ecrete</a:t>
            </a: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broad</a:t>
            </a:r>
            <a:r>
              <a:rPr lang="en-US" sz="22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-range</a:t>
            </a: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antimicrobial peptides</a:t>
            </a:r>
          </a:p>
          <a:p>
            <a:pPr marL="503167" indent="-457136">
              <a:defRPr/>
            </a:pPr>
            <a:endParaRPr lang="en-US" sz="22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Feedback loop with</a:t>
            </a:r>
          </a:p>
          <a:p>
            <a:pPr marL="503167" indent="-457136">
              <a:defRPr/>
            </a:pP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Short-chain fatty acids (inhibit inflammatory response)</a:t>
            </a:r>
          </a:p>
          <a:p>
            <a:pPr marL="503167" indent="-457136">
              <a:defRPr/>
            </a:pPr>
            <a:endParaRPr lang="en-US" sz="22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Commensals stimulate proper development of immune system</a:t>
            </a:r>
            <a:endParaRPr lang="en-US" sz="2200" dirty="0">
              <a:solidFill>
                <a:srgbClr val="FF000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Immune system can influence community of commensals</a:t>
            </a:r>
          </a:p>
          <a:p>
            <a:pPr marL="503167" indent="-457136">
              <a:defRPr/>
            </a:pPr>
            <a:endParaRPr lang="en-US" sz="2200" dirty="0">
              <a:solidFill>
                <a:srgbClr val="FF000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2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Artis</a:t>
            </a:r>
            <a:r>
              <a:rPr lang="en-US" sz="22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2008. Nat. Rev. Immun. 8:411</a:t>
            </a:r>
            <a:endParaRPr lang="en-US" sz="22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864" y="764704"/>
            <a:ext cx="5600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07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62324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dynamics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Community composition variable through time and among individuals. 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uccession in juveniles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Antibiotics reduce total bacterial counts and especially some taxa (depending on antibiotic)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Diet affects composition:</a:t>
            </a:r>
          </a:p>
          <a:p>
            <a:pPr marL="503167" indent="-45713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&lt;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Bacteroidetes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; &gt;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Firmicutes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in obese patients, which reverses if switched to low fat diet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high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fibre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/olive oil alter community in mice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871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5816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management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Gastric health – inflammation, damage to gut, nutritional or dietary problems, protection from pathogens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Depends on interaction between host and microbial community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accent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Prebiotics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 indigestible food additives that stimulate growth of beneficial bacteria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e.g. inulin,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fructo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-oligosaccharides</a:t>
            </a:r>
          </a:p>
          <a:p>
            <a:pPr marL="503167" indent="-45713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ncrease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Bifidobacterium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populations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(more generally “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fibre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”)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293096"/>
            <a:ext cx="18923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93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5816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management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accent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Probiotics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 living organisms taken to alter host community with intended health benefit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Lactobacillus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and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Bifidobacterium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treatments ameliorated diarrhea and irritable bowel syndrome</a:t>
            </a:r>
          </a:p>
          <a:p>
            <a:pPr marL="503167" indent="-457136">
              <a:defRPr/>
            </a:pPr>
            <a:endParaRPr lang="en-US" sz="2700" i="1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Could modulate host immune system, compete with detrimental species (for resources or exclude from epithelium walls), produce toxins</a:t>
            </a:r>
          </a:p>
          <a:p>
            <a:pPr marL="503167" indent="-457136">
              <a:defRPr/>
            </a:pPr>
            <a:endParaRPr lang="en-US" sz="2700" dirty="0">
              <a:solidFill>
                <a:srgbClr val="FF000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Symbol" charset="0"/>
              <a:buChar char=""/>
              <a:defRPr/>
            </a:pPr>
            <a:r>
              <a:rPr lang="en-US" sz="27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How can they invade complex community?</a:t>
            </a:r>
          </a:p>
          <a:p>
            <a:pPr marL="503231" indent="-457200">
              <a:buFont typeface="Symbol" charset="0"/>
              <a:buChar char=""/>
              <a:defRPr/>
            </a:pPr>
            <a:r>
              <a:rPr lang="en-US" sz="27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How predict consequences?</a:t>
            </a:r>
            <a:endParaRPr lang="en-US" sz="2700" dirty="0">
              <a:solidFill>
                <a:srgbClr val="FF000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290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179512" y="332656"/>
            <a:ext cx="9433048" cy="63155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Microbial communities provide many ecosystem services: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lnSpc>
                <a:spcPct val="120000"/>
              </a:lnSpc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Decomposition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lnSpc>
                <a:spcPct val="120000"/>
              </a:lnSpc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Carbon and nitrogen cycling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lnSpc>
                <a:spcPct val="120000"/>
              </a:lnSpc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Waste water treatment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lnSpc>
                <a:spcPct val="120000"/>
              </a:lnSpc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Bioremediation: pollution, oil spills</a:t>
            </a:r>
          </a:p>
          <a:p>
            <a:pPr marL="46031">
              <a:lnSpc>
                <a:spcPct val="120000"/>
              </a:lnSpc>
              <a:defRPr/>
            </a:pPr>
            <a:r>
              <a:rPr lang="en-US" sz="2700" dirty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(Rivers </a:t>
            </a:r>
            <a:r>
              <a:rPr lang="en-US" sz="2700" dirty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et al. 2013 ISME Journal. 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11:789)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lnSpc>
                <a:spcPct val="120000"/>
              </a:lnSpc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Nutrients for plant roots, exclude pathogens</a:t>
            </a:r>
          </a:p>
          <a:p>
            <a:pPr marL="503167" indent="-457136">
              <a:defRPr/>
            </a:pPr>
            <a:r>
              <a:rPr lang="en-US" sz="2700" dirty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(</a:t>
            </a:r>
            <a:r>
              <a:rPr lang="en-US" sz="2700" dirty="0" err="1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Philippot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et </a:t>
            </a:r>
            <a:r>
              <a:rPr lang="en-US" sz="2700" dirty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al. 2013 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Nat. Rev. </a:t>
            </a:r>
            <a:r>
              <a:rPr lang="en-US" sz="2700" dirty="0" err="1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. </a:t>
            </a:r>
            <a:r>
              <a:rPr lang="en-US" sz="2700" dirty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7:</a:t>
            </a:r>
            <a:r>
              <a:rPr lang="en-US" sz="2700" dirty="0" smtClean="0">
                <a:solidFill>
                  <a:srgbClr val="808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2315)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	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accent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	and disservices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Disease</a:t>
            </a: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					</a:t>
            </a:r>
            <a:r>
              <a:rPr lang="en-US" sz="2700" dirty="0" smtClean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metabolic function</a:t>
            </a:r>
            <a:endParaRPr lang="en-US" sz="2700" dirty="0">
              <a:solidFill>
                <a:srgbClr val="FF000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49859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evolution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Potential for evolution and co-evolutionary interactions:</a:t>
            </a:r>
          </a:p>
          <a:p>
            <a:pPr marL="503167" indent="-45713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roductive environment with high turnover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But also for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colonisation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of pre-adapted bacteria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How important is evolution for dynamics and function of gut communities?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Longer-term coevolution with host: gut biota is inherited from mother, potential for selection at higher levels</a:t>
            </a:r>
          </a:p>
        </p:txBody>
      </p:sp>
    </p:spTree>
    <p:extLst>
      <p:ext uri="{BB962C8B-B14F-4D97-AF65-F5344CB8AC3E}">
        <p14:creationId xmlns:p14="http://schemas.microsoft.com/office/powerpoint/2010/main" val="1156283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404664"/>
            <a:ext cx="8697913" cy="2677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pPr marL="46031">
              <a:defRPr/>
            </a:pPr>
            <a:r>
              <a:rPr lang="en-US" sz="2400" dirty="0" smtClean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With a change in diet, how does the gut </a:t>
            </a:r>
            <a:r>
              <a:rPr lang="en-US" sz="2400" dirty="0" err="1" smtClean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microbiota</a:t>
            </a:r>
            <a:r>
              <a:rPr lang="en-US" sz="2400" dirty="0" smtClean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respond?</a:t>
            </a:r>
          </a:p>
          <a:p>
            <a:pPr marL="46031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Ecological and evolutionary responses</a:t>
            </a: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How 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predict and interpret 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dynamics?		</a:t>
            </a: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</a:t>
            </a:r>
          </a:p>
          <a:p>
            <a:pPr marL="46031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</a:t>
            </a:r>
            <a:endParaRPr lang="en-US" sz="2400" dirty="0" smtClean="0">
              <a:solidFill>
                <a:schemeClr val="tx1"/>
              </a:solidFill>
            </a:endParaRPr>
          </a:p>
        </p:txBody>
      </p:sp>
      <p:sp>
        <p:nvSpPr>
          <p:cNvPr id="5" name="Rectangle 1"/>
          <p:cNvSpPr>
            <a:spLocks/>
          </p:cNvSpPr>
          <p:nvPr/>
        </p:nvSpPr>
        <p:spPr bwMode="auto">
          <a:xfrm>
            <a:off x="251520" y="260648"/>
            <a:ext cx="8964488" cy="36933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46031">
              <a:defRPr/>
            </a:pPr>
            <a:r>
              <a:rPr lang="en-US" sz="2400" dirty="0" smtClean="0">
                <a:solidFill>
                  <a:srgbClr val="80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</a:t>
            </a: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49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481944"/>
            <a:ext cx="8697913" cy="637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400" dirty="0" smtClean="0">
                <a:solidFill>
                  <a:srgbClr val="00664D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Mathematical </a:t>
            </a:r>
            <a:r>
              <a:rPr lang="en-US" sz="2400" dirty="0">
                <a:solidFill>
                  <a:srgbClr val="00664D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model to predict </a:t>
            </a:r>
            <a:r>
              <a:rPr lang="en-US" sz="2400" dirty="0" smtClean="0">
                <a:solidFill>
                  <a:srgbClr val="00664D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interactions, evolution and functioning in microbial decomposer communities</a:t>
            </a: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Bacterial 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metabolizing 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C-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sources</a:t>
            </a: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Simplify: no phage, feedbacks, space…</a:t>
            </a: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9792" y="2564904"/>
            <a:ext cx="3168352" cy="2664296"/>
          </a:xfrm>
          <a:prstGeom prst="rect">
            <a:avLst/>
          </a:prstGeom>
          <a:solidFill>
            <a:srgbClr val="FFFFFF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1475656" y="3573016"/>
            <a:ext cx="936104" cy="432048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6084168" y="3573016"/>
            <a:ext cx="936104" cy="432048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3573016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Input resources</a:t>
            </a:r>
            <a:endParaRPr lang="en-US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2843808" y="2996952"/>
            <a:ext cx="203146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Species 1, 2, 3 </a:t>
            </a:r>
            <a:endParaRPr lang="en-US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2843808" y="3861048"/>
            <a:ext cx="29294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Metabolic pathway,</a:t>
            </a:r>
          </a:p>
          <a:p>
            <a:r>
              <a:rPr lang="en-US" i="1" dirty="0" smtClean="0"/>
              <a:t>Substrates S1, S2, </a:t>
            </a:r>
            <a:r>
              <a:rPr lang="en-US" i="1" dirty="0" err="1" smtClean="0"/>
              <a:t>etc</a:t>
            </a:r>
            <a:endParaRPr lang="en-US" i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7164288" y="3501008"/>
            <a:ext cx="14025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Metabolic</a:t>
            </a:r>
          </a:p>
          <a:p>
            <a:r>
              <a:rPr lang="en-US" i="1" dirty="0" smtClean="0"/>
              <a:t>products</a:t>
            </a:r>
            <a:endParaRPr lang="en-US" i="1" dirty="0"/>
          </a:p>
        </p:txBody>
      </p:sp>
      <p:sp>
        <p:nvSpPr>
          <p:cNvPr id="5" name="Down Arrow 4"/>
          <p:cNvSpPr/>
          <p:nvPr/>
        </p:nvSpPr>
        <p:spPr bwMode="auto">
          <a:xfrm>
            <a:off x="7596336" y="4437112"/>
            <a:ext cx="576064" cy="1008112"/>
          </a:xfrm>
          <a:prstGeom prst="downArrow">
            <a:avLst/>
          </a:prstGeom>
          <a:pattFill prst="wdDnDiag">
            <a:fgClr>
              <a:srgbClr val="00CC99"/>
            </a:fgClr>
            <a:bgClr>
              <a:prstClr val="white"/>
            </a:bgClr>
          </a:patt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8264" y="5589240"/>
            <a:ext cx="195638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Host functions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4888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23528" y="228600"/>
            <a:ext cx="8964488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Model growth of species on multiple substrates</a:t>
            </a:r>
          </a:p>
        </p:txBody>
      </p:sp>
      <p:sp>
        <p:nvSpPr>
          <p:cNvPr id="6" name="Freeform 5"/>
          <p:cNvSpPr/>
          <p:nvPr/>
        </p:nvSpPr>
        <p:spPr>
          <a:xfrm>
            <a:off x="395536" y="1700808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10" name="Freeform 9"/>
          <p:cNvSpPr/>
          <p:nvPr/>
        </p:nvSpPr>
        <p:spPr>
          <a:xfrm>
            <a:off x="395536" y="2852936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23528" y="4005064"/>
            <a:ext cx="1944216" cy="720080"/>
          </a:xfrm>
          <a:prstGeom prst="ellips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Species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 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/>
              <a:ea typeface="ヒラギノ明朝 ProN W3" pitchFamily="20" charset="-128"/>
              <a:cs typeface="Arial"/>
              <a:sym typeface="Times" pitchFamily="2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67744" y="5229200"/>
            <a:ext cx="504056" cy="5040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6721" y="5229200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E1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6721" y="5651956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E2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275856" y="5229200"/>
            <a:ext cx="504056" cy="72008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283968" y="5229200"/>
            <a:ext cx="504056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67744" y="5589240"/>
            <a:ext cx="504056" cy="36004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6942092"/>
              </p:ext>
            </p:extLst>
          </p:nvPr>
        </p:nvGraphicFramePr>
        <p:xfrm>
          <a:off x="2484438" y="1801565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Document" r:id="rId4" imgW="5753100" imgH="596900" progId="Word.Document.12">
                  <p:embed/>
                </p:oleObj>
              </mc:Choice>
              <mc:Fallback>
                <p:oleObj name="Document" r:id="rId4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4438" y="1801565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3132330"/>
              </p:ext>
            </p:extLst>
          </p:nvPr>
        </p:nvGraphicFramePr>
        <p:xfrm>
          <a:off x="2483768" y="2852936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Document" r:id="rId6" imgW="5753100" imgH="596900" progId="Word.Document.12">
                  <p:embed/>
                </p:oleObj>
              </mc:Choice>
              <mc:Fallback>
                <p:oleObj name="Document" r:id="rId6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3768" y="2852936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07143"/>
              </p:ext>
            </p:extLst>
          </p:nvPr>
        </p:nvGraphicFramePr>
        <p:xfrm>
          <a:off x="2555776" y="3861048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Document" r:id="rId8" imgW="5753100" imgH="596900" progId="Word.Document.12">
                  <p:embed/>
                </p:oleObj>
              </mc:Choice>
              <mc:Fallback>
                <p:oleObj name="Document" r:id="rId8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55776" y="3861048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532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23528" y="228600"/>
            <a:ext cx="8964488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1) Resource use specified by enzyme allocation</a:t>
            </a:r>
          </a:p>
        </p:txBody>
      </p:sp>
      <p:sp>
        <p:nvSpPr>
          <p:cNvPr id="6" name="Freeform 5"/>
          <p:cNvSpPr/>
          <p:nvPr/>
        </p:nvSpPr>
        <p:spPr>
          <a:xfrm>
            <a:off x="395536" y="1700808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10" name="Freeform 9"/>
          <p:cNvSpPr/>
          <p:nvPr/>
        </p:nvSpPr>
        <p:spPr>
          <a:xfrm>
            <a:off x="395536" y="2852936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23528" y="4005064"/>
            <a:ext cx="1944216" cy="720080"/>
          </a:xfrm>
          <a:prstGeom prst="ellips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Species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 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/>
              <a:ea typeface="ヒラギノ明朝 ProN W3" pitchFamily="20" charset="-128"/>
              <a:cs typeface="Arial"/>
              <a:sym typeface="Times" pitchFamily="2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67744" y="5229200"/>
            <a:ext cx="504056" cy="5040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6721" y="5229200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E1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6721" y="5651956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E2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275856" y="5229200"/>
            <a:ext cx="504056" cy="72008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283968" y="5229200"/>
            <a:ext cx="504056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67744" y="5589240"/>
            <a:ext cx="504056" cy="36004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7205088"/>
              </p:ext>
            </p:extLst>
          </p:nvPr>
        </p:nvGraphicFramePr>
        <p:xfrm>
          <a:off x="2483768" y="1844824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Document" r:id="rId4" imgW="5753100" imgH="596900" progId="Word.Document.12">
                  <p:embed/>
                </p:oleObj>
              </mc:Choice>
              <mc:Fallback>
                <p:oleObj name="Document" r:id="rId4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3768" y="1844824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0466854"/>
              </p:ext>
            </p:extLst>
          </p:nvPr>
        </p:nvGraphicFramePr>
        <p:xfrm>
          <a:off x="2483098" y="2896195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Document" r:id="rId6" imgW="5753100" imgH="596900" progId="Word.Document.12">
                  <p:embed/>
                </p:oleObj>
              </mc:Choice>
              <mc:Fallback>
                <p:oleObj name="Document" r:id="rId6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83098" y="2896195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478379"/>
              </p:ext>
            </p:extLst>
          </p:nvPr>
        </p:nvGraphicFramePr>
        <p:xfrm>
          <a:off x="2555106" y="3904307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Document" r:id="rId8" imgW="5753100" imgH="596900" progId="Word.Document.12">
                  <p:embed/>
                </p:oleObj>
              </mc:Choice>
              <mc:Fallback>
                <p:oleObj name="Document" r:id="rId8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55106" y="3904307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72351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23528" y="228600"/>
            <a:ext cx="8964488" cy="78483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2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) Species interactions determined by pattern of resource use</a:t>
            </a:r>
          </a:p>
        </p:txBody>
      </p:sp>
      <p:sp>
        <p:nvSpPr>
          <p:cNvPr id="6" name="Freeform 5"/>
          <p:cNvSpPr/>
          <p:nvPr/>
        </p:nvSpPr>
        <p:spPr>
          <a:xfrm>
            <a:off x="827584" y="1988840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13" name="Freeform 12"/>
          <p:cNvSpPr/>
          <p:nvPr/>
        </p:nvSpPr>
        <p:spPr>
          <a:xfrm>
            <a:off x="2699792" y="1988840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15" name="Right Arrow 14"/>
          <p:cNvSpPr/>
          <p:nvPr/>
        </p:nvSpPr>
        <p:spPr bwMode="auto">
          <a:xfrm>
            <a:off x="2195736" y="2060848"/>
            <a:ext cx="432048" cy="216024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9592" y="3284984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17" name="Freeform 16"/>
          <p:cNvSpPr/>
          <p:nvPr/>
        </p:nvSpPr>
        <p:spPr>
          <a:xfrm>
            <a:off x="899592" y="3933056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18" name="Right Arrow 17"/>
          <p:cNvSpPr/>
          <p:nvPr/>
        </p:nvSpPr>
        <p:spPr bwMode="auto">
          <a:xfrm>
            <a:off x="2267744" y="3356992"/>
            <a:ext cx="432048" cy="216024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827584" y="5301208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22" name="Freeform 21"/>
          <p:cNvSpPr/>
          <p:nvPr/>
        </p:nvSpPr>
        <p:spPr>
          <a:xfrm>
            <a:off x="2699792" y="5301208"/>
            <a:ext cx="1224136" cy="360040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CCFFCC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23" name="Right Arrow 22"/>
          <p:cNvSpPr/>
          <p:nvPr/>
        </p:nvSpPr>
        <p:spPr bwMode="auto">
          <a:xfrm>
            <a:off x="2195736" y="5373216"/>
            <a:ext cx="432048" cy="216024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>
            <a:off x="2267744" y="4005064"/>
            <a:ext cx="432048" cy="216024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4139952" y="5373216"/>
            <a:ext cx="432048" cy="216024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1681063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1</a:t>
            </a:r>
            <a:endParaRPr 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1907704" y="2329135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2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2123728" y="3068960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1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2195736" y="3717032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2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942698" y="5013176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1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3995936" y="5013176"/>
            <a:ext cx="973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Species 2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292080" y="1772816"/>
            <a:ext cx="16216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Competition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292080" y="3356992"/>
            <a:ext cx="184625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interaction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33774" y="5085184"/>
            <a:ext cx="334268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Facilitation (cross-feeding)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93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251520" y="260648"/>
            <a:ext cx="8748712" cy="16619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Case study: human gut: </a:t>
            </a: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Anaerobic fermentation of indigestible macromolecules into short-chain fatty acids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2276872"/>
            <a:ext cx="7762317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7372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7" y="2276872"/>
            <a:ext cx="3816424" cy="1628560"/>
          </a:xfrm>
          <a:prstGeom prst="rect">
            <a:avLst/>
          </a:prstGeom>
        </p:spPr>
      </p:pic>
      <p:sp>
        <p:nvSpPr>
          <p:cNvPr id="10242" name="Rectangle 1"/>
          <p:cNvSpPr>
            <a:spLocks/>
          </p:cNvSpPr>
          <p:nvPr/>
        </p:nvSpPr>
        <p:spPr bwMode="auto">
          <a:xfrm>
            <a:off x="251520" y="260648"/>
            <a:ext cx="8748712" cy="16619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Case study: human gut: </a:t>
            </a:r>
          </a:p>
          <a:p>
            <a:pPr marL="503167" indent="-457136">
              <a:defRPr/>
            </a:pP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Anaerobic fermentation of indigestible macromolecules into short-chain fatty acids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3985761"/>
            <a:ext cx="1872208" cy="2309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5856" y="4149080"/>
            <a:ext cx="2003877" cy="20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441328" y="4797151"/>
            <a:ext cx="6696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				=  </a:t>
            </a:r>
            <a:r>
              <a:rPr lang="en-US" dirty="0" smtClean="0">
                <a:solidFill>
                  <a:srgbClr val="FF0000"/>
                </a:solidFill>
              </a:rPr>
              <a:t>Short Chain </a:t>
            </a:r>
          </a:p>
          <a:p>
            <a:r>
              <a:rPr lang="en-US" dirty="0">
                <a:solidFill>
                  <a:srgbClr val="FF0000"/>
                </a:solidFill>
              </a:rPr>
              <a:t>	</a:t>
            </a:r>
            <a:r>
              <a:rPr lang="en-US" dirty="0" smtClean="0">
                <a:solidFill>
                  <a:srgbClr val="FF0000"/>
                </a:solidFill>
              </a:rPr>
              <a:t>			Fatty Acids (SFCA)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36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548680"/>
            <a:ext cx="46301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solve steady-state for specialists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813" y="1700808"/>
            <a:ext cx="4680520" cy="1997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801260"/>
            <a:ext cx="7457981" cy="5724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4368" y="3789040"/>
            <a:ext cx="116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345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1649884"/>
            <a:ext cx="4174282" cy="17812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857796"/>
            <a:ext cx="7817742" cy="60002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6420" y="3284984"/>
            <a:ext cx="1536700" cy="4191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7544" y="548680"/>
            <a:ext cx="463016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solve steady-state for specialists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12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664797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10</a:t>
            </a:r>
            <a:r>
              <a:rPr lang="en-US" sz="2700" baseline="300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15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bacteria, thousand species, </a:t>
            </a: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many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unculturable</a:t>
            </a: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(highest density in colon - anaerobes)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Invasion: pathogens or </a:t>
            </a:r>
            <a:r>
              <a:rPr lang="en-US" sz="27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probiotics</a:t>
            </a: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?</a:t>
            </a:r>
          </a:p>
          <a:p>
            <a:pPr marL="560309" indent="-514278">
              <a:buFontTx/>
              <a:buAutoNum type="arabicParenR"/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0309" indent="-514278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Homeostasis to maintain function</a:t>
            </a:r>
          </a:p>
          <a:p>
            <a:pPr marL="560309" indent="-514278">
              <a:buFontTx/>
              <a:buAutoNum type="arabicParenR"/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0309" indent="-514278">
              <a:buFontTx/>
              <a:buAutoNum type="arabicParenR"/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31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Fitness and inheritance</a:t>
            </a:r>
          </a:p>
          <a:p>
            <a:pPr marL="560309" indent="-514278">
              <a:buFontTx/>
              <a:buAutoNum type="arabicParenR"/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34969" lvl="1" indent="0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A separate organ</a:t>
            </a:r>
          </a:p>
          <a:p>
            <a:pPr marL="560309" indent="-514278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grpSp>
        <p:nvGrpSpPr>
          <p:cNvPr id="186371" name="Group 26"/>
          <p:cNvGrpSpPr>
            <a:grpSpLocks/>
          </p:cNvGrpSpPr>
          <p:nvPr/>
        </p:nvGrpSpPr>
        <p:grpSpPr bwMode="auto">
          <a:xfrm>
            <a:off x="6324600" y="2363788"/>
            <a:ext cx="1981200" cy="4113212"/>
            <a:chOff x="4991100" y="2362994"/>
            <a:chExt cx="1981200" cy="4114006"/>
          </a:xfrm>
        </p:grpSpPr>
        <p:sp>
          <p:nvSpPr>
            <p:cNvPr id="186372" name="Freeform 3"/>
            <p:cNvSpPr>
              <a:spLocks noChangeArrowheads="1"/>
            </p:cNvSpPr>
            <p:nvPr/>
          </p:nvSpPr>
          <p:spPr bwMode="auto">
            <a:xfrm>
              <a:off x="4991100" y="2692400"/>
              <a:ext cx="876300" cy="3289300"/>
            </a:xfrm>
            <a:custGeom>
              <a:avLst/>
              <a:gdLst>
                <a:gd name="T0" fmla="*/ 698500 w 876300"/>
                <a:gd name="T1" fmla="*/ 0 h 3289300"/>
                <a:gd name="T2" fmla="*/ 698500 w 876300"/>
                <a:gd name="T3" fmla="*/ 546100 h 3289300"/>
                <a:gd name="T4" fmla="*/ 406400 w 876300"/>
                <a:gd name="T5" fmla="*/ 546100 h 3289300"/>
                <a:gd name="T6" fmla="*/ 0 w 876300"/>
                <a:gd name="T7" fmla="*/ 736600 h 3289300"/>
                <a:gd name="T8" fmla="*/ 50800 w 876300"/>
                <a:gd name="T9" fmla="*/ 2616200 h 3289300"/>
                <a:gd name="T10" fmla="*/ 533400 w 876300"/>
                <a:gd name="T11" fmla="*/ 2755900 h 3289300"/>
                <a:gd name="T12" fmla="*/ 863600 w 876300"/>
                <a:gd name="T13" fmla="*/ 2755900 h 3289300"/>
                <a:gd name="T14" fmla="*/ 876300 w 876300"/>
                <a:gd name="T15" fmla="*/ 3289300 h 32893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6300"/>
                <a:gd name="T25" fmla="*/ 0 h 3289300"/>
                <a:gd name="T26" fmla="*/ 876300 w 876300"/>
                <a:gd name="T27" fmla="*/ 3289300 h 32893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6300" h="3289300">
                  <a:moveTo>
                    <a:pt x="698500" y="0"/>
                  </a:moveTo>
                  <a:lnTo>
                    <a:pt x="698500" y="546100"/>
                  </a:lnTo>
                  <a:lnTo>
                    <a:pt x="406400" y="546100"/>
                  </a:lnTo>
                  <a:lnTo>
                    <a:pt x="0" y="736600"/>
                  </a:lnTo>
                  <a:lnTo>
                    <a:pt x="50800" y="2616200"/>
                  </a:lnTo>
                  <a:lnTo>
                    <a:pt x="533400" y="2755900"/>
                  </a:lnTo>
                  <a:lnTo>
                    <a:pt x="863600" y="2755900"/>
                  </a:lnTo>
                  <a:lnTo>
                    <a:pt x="876300" y="32893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73" name="Freeform 4"/>
            <p:cNvSpPr>
              <a:spLocks noChangeArrowheads="1"/>
            </p:cNvSpPr>
            <p:nvPr/>
          </p:nvSpPr>
          <p:spPr bwMode="auto">
            <a:xfrm flipH="1" flipV="1">
              <a:off x="6096000" y="2667000"/>
              <a:ext cx="876300" cy="3289300"/>
            </a:xfrm>
            <a:custGeom>
              <a:avLst/>
              <a:gdLst>
                <a:gd name="T0" fmla="*/ 698500 w 876300"/>
                <a:gd name="T1" fmla="*/ 0 h 3289300"/>
                <a:gd name="T2" fmla="*/ 698500 w 876300"/>
                <a:gd name="T3" fmla="*/ 546100 h 3289300"/>
                <a:gd name="T4" fmla="*/ 406400 w 876300"/>
                <a:gd name="T5" fmla="*/ 546100 h 3289300"/>
                <a:gd name="T6" fmla="*/ 0 w 876300"/>
                <a:gd name="T7" fmla="*/ 736600 h 3289300"/>
                <a:gd name="T8" fmla="*/ 50800 w 876300"/>
                <a:gd name="T9" fmla="*/ 2616200 h 3289300"/>
                <a:gd name="T10" fmla="*/ 533400 w 876300"/>
                <a:gd name="T11" fmla="*/ 2755900 h 3289300"/>
                <a:gd name="T12" fmla="*/ 863600 w 876300"/>
                <a:gd name="T13" fmla="*/ 2755900 h 3289300"/>
                <a:gd name="T14" fmla="*/ 876300 w 876300"/>
                <a:gd name="T15" fmla="*/ 3289300 h 32893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76300"/>
                <a:gd name="T25" fmla="*/ 0 h 3289300"/>
                <a:gd name="T26" fmla="*/ 876300 w 876300"/>
                <a:gd name="T27" fmla="*/ 3289300 h 32893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76300" h="3289300">
                  <a:moveTo>
                    <a:pt x="698500" y="0"/>
                  </a:moveTo>
                  <a:lnTo>
                    <a:pt x="698500" y="546100"/>
                  </a:lnTo>
                  <a:lnTo>
                    <a:pt x="406400" y="546100"/>
                  </a:lnTo>
                  <a:lnTo>
                    <a:pt x="0" y="736600"/>
                  </a:lnTo>
                  <a:lnTo>
                    <a:pt x="50800" y="2616200"/>
                  </a:lnTo>
                  <a:lnTo>
                    <a:pt x="533400" y="2755900"/>
                  </a:lnTo>
                  <a:lnTo>
                    <a:pt x="863600" y="2755900"/>
                  </a:lnTo>
                  <a:lnTo>
                    <a:pt x="876300" y="328930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cxnSp>
          <p:nvCxnSpPr>
            <p:cNvPr id="186374" name="Straight Arrow Connector 6"/>
            <p:cNvCxnSpPr>
              <a:cxnSpLocks noChangeShapeType="1"/>
            </p:cNvCxnSpPr>
            <p:nvPr/>
          </p:nvCxnSpPr>
          <p:spPr bwMode="auto">
            <a:xfrm rot="5400000">
              <a:off x="5449094" y="2781300"/>
              <a:ext cx="8382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cxnSp>
          <p:nvCxnSpPr>
            <p:cNvPr id="186375" name="Straight Arrow Connector 7"/>
            <p:cNvCxnSpPr>
              <a:cxnSpLocks noChangeShapeType="1"/>
            </p:cNvCxnSpPr>
            <p:nvPr/>
          </p:nvCxnSpPr>
          <p:spPr bwMode="auto">
            <a:xfrm rot="5400000">
              <a:off x="5601494" y="6057106"/>
              <a:ext cx="838200" cy="1588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arrow" w="med" len="med"/>
            </a:ln>
          </p:spPr>
        </p:cxnSp>
        <p:sp>
          <p:nvSpPr>
            <p:cNvPr id="186376" name="Rounded Rectangle 8"/>
            <p:cNvSpPr>
              <a:spLocks noChangeArrowheads="1"/>
            </p:cNvSpPr>
            <p:nvPr/>
          </p:nvSpPr>
          <p:spPr bwMode="auto">
            <a:xfrm>
              <a:off x="5029200" y="3810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77" name="Rounded Rectangle 9"/>
            <p:cNvSpPr>
              <a:spLocks noChangeArrowheads="1"/>
            </p:cNvSpPr>
            <p:nvPr/>
          </p:nvSpPr>
          <p:spPr bwMode="auto">
            <a:xfrm>
              <a:off x="5029200" y="39624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78" name="Rounded Rectangle 10"/>
            <p:cNvSpPr>
              <a:spLocks noChangeArrowheads="1"/>
            </p:cNvSpPr>
            <p:nvPr/>
          </p:nvSpPr>
          <p:spPr bwMode="auto">
            <a:xfrm>
              <a:off x="6096000" y="38862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6600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 bwMode="auto">
            <a:xfrm>
              <a:off x="5181600" y="4800276"/>
              <a:ext cx="152400" cy="76215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defTabSz="914272">
                <a:defRPr/>
              </a:pPr>
              <a:endParaRPr lang="en-US" sz="2400" dirty="0">
                <a:latin typeface="Times" pitchFamily="20" charset="0"/>
                <a:ea typeface="ヒラギノ明朝 ProN W3" pitchFamily="20" charset="-128"/>
                <a:cs typeface="ヒラギノ明朝 ProN W3" pitchFamily="20" charset="-128"/>
                <a:sym typeface="Times" pitchFamily="20" charset="0"/>
              </a:endParaRPr>
            </a:p>
          </p:txBody>
        </p:sp>
        <p:sp>
          <p:nvSpPr>
            <p:cNvPr id="186380" name="Rounded Rectangle 12"/>
            <p:cNvSpPr>
              <a:spLocks noChangeArrowheads="1"/>
            </p:cNvSpPr>
            <p:nvPr/>
          </p:nvSpPr>
          <p:spPr bwMode="auto">
            <a:xfrm>
              <a:off x="5715000" y="44958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1" name="Rounded Rectangle 13"/>
            <p:cNvSpPr>
              <a:spLocks noChangeArrowheads="1"/>
            </p:cNvSpPr>
            <p:nvPr/>
          </p:nvSpPr>
          <p:spPr bwMode="auto">
            <a:xfrm>
              <a:off x="6096000" y="4572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2" name="Rounded Rectangle 14"/>
            <p:cNvSpPr>
              <a:spLocks noChangeArrowheads="1"/>
            </p:cNvSpPr>
            <p:nvPr/>
          </p:nvSpPr>
          <p:spPr bwMode="auto">
            <a:xfrm>
              <a:off x="5791200" y="37338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3" name="Rounded Rectangle 15"/>
            <p:cNvSpPr>
              <a:spLocks noChangeArrowheads="1"/>
            </p:cNvSpPr>
            <p:nvPr/>
          </p:nvSpPr>
          <p:spPr bwMode="auto">
            <a:xfrm>
              <a:off x="5486400" y="39624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4" name="Rounded Rectangle 16"/>
            <p:cNvSpPr>
              <a:spLocks noChangeArrowheads="1"/>
            </p:cNvSpPr>
            <p:nvPr/>
          </p:nvSpPr>
          <p:spPr bwMode="auto">
            <a:xfrm>
              <a:off x="6477000" y="32766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5" name="Rounded Rectangle 17"/>
            <p:cNvSpPr>
              <a:spLocks noChangeArrowheads="1"/>
            </p:cNvSpPr>
            <p:nvPr/>
          </p:nvSpPr>
          <p:spPr bwMode="auto">
            <a:xfrm>
              <a:off x="5791200" y="42672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FF66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6" name="Rounded Rectangle 18"/>
            <p:cNvSpPr>
              <a:spLocks noChangeArrowheads="1"/>
            </p:cNvSpPr>
            <p:nvPr/>
          </p:nvSpPr>
          <p:spPr bwMode="auto">
            <a:xfrm>
              <a:off x="5943600" y="4953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7" name="Rounded Rectangle 19"/>
            <p:cNvSpPr>
              <a:spLocks noChangeArrowheads="1"/>
            </p:cNvSpPr>
            <p:nvPr/>
          </p:nvSpPr>
          <p:spPr bwMode="auto">
            <a:xfrm>
              <a:off x="5334000" y="3810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8" name="Rounded Rectangle 20"/>
            <p:cNvSpPr>
              <a:spLocks noChangeArrowheads="1"/>
            </p:cNvSpPr>
            <p:nvPr/>
          </p:nvSpPr>
          <p:spPr bwMode="auto">
            <a:xfrm>
              <a:off x="5486400" y="39624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660066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89" name="Rounded Rectangle 21"/>
            <p:cNvSpPr>
              <a:spLocks noChangeArrowheads="1"/>
            </p:cNvSpPr>
            <p:nvPr/>
          </p:nvSpPr>
          <p:spPr bwMode="auto">
            <a:xfrm flipV="1">
              <a:off x="5638800" y="3429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80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90" name="Rounded Rectangle 22"/>
            <p:cNvSpPr>
              <a:spLocks noChangeArrowheads="1"/>
            </p:cNvSpPr>
            <p:nvPr/>
          </p:nvSpPr>
          <p:spPr bwMode="auto">
            <a:xfrm>
              <a:off x="6781800" y="42672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91" name="Rounded Rectangle 23"/>
            <p:cNvSpPr>
              <a:spLocks noChangeArrowheads="1"/>
            </p:cNvSpPr>
            <p:nvPr/>
          </p:nvSpPr>
          <p:spPr bwMode="auto">
            <a:xfrm>
              <a:off x="6781800" y="44196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92" name="Rounded Rectangle 24"/>
            <p:cNvSpPr>
              <a:spLocks noChangeArrowheads="1"/>
            </p:cNvSpPr>
            <p:nvPr/>
          </p:nvSpPr>
          <p:spPr bwMode="auto">
            <a:xfrm>
              <a:off x="6781800" y="45720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00CC99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  <p:sp>
          <p:nvSpPr>
            <p:cNvPr id="186393" name="Rounded Rectangle 25"/>
            <p:cNvSpPr>
              <a:spLocks noChangeArrowheads="1"/>
            </p:cNvSpPr>
            <p:nvPr/>
          </p:nvSpPr>
          <p:spPr bwMode="auto">
            <a:xfrm>
              <a:off x="6781800" y="4648200"/>
              <a:ext cx="152400" cy="76200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 defTabSz="912813"/>
              <a:endParaRPr lang="en-US" sz="2400">
                <a:latin typeface="Times" pitchFamily="112" charset="0"/>
                <a:sym typeface="Times" pitchFamily="11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41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7544" y="548680"/>
            <a:ext cx="8199681" cy="55861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Metrics of functioning:</a:t>
            </a:r>
          </a:p>
          <a:p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Low concentration of input S (e.g. decomposition/detoxification)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High biomass (e.g. biofuels)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High </a:t>
            </a:r>
            <a:r>
              <a:rPr lang="en-US" dirty="0" err="1" smtClean="0"/>
              <a:t>conc</a:t>
            </a:r>
            <a:r>
              <a:rPr lang="en-US" dirty="0" smtClean="0"/>
              <a:t> of intermediate substrate  (e.g. SCFA in gut)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High </a:t>
            </a:r>
            <a:r>
              <a:rPr lang="en-US" dirty="0" err="1" smtClean="0"/>
              <a:t>conc</a:t>
            </a:r>
            <a:r>
              <a:rPr lang="en-US" dirty="0" smtClean="0"/>
              <a:t> of end product (e.g. gas biofuel)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Particular target ratio of substrates (e.g. balanced SCFA ratios)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r>
              <a:rPr lang="en-US" dirty="0" smtClean="0"/>
              <a:t>Total of a set of substances (e.g. total SCFA production)</a:t>
            </a:r>
          </a:p>
          <a:p>
            <a:pPr marL="457200" indent="-457200">
              <a:buAutoNum type="arabicParenR"/>
            </a:pPr>
            <a:endParaRPr lang="en-US" dirty="0"/>
          </a:p>
          <a:p>
            <a:pPr marL="457200" indent="-457200">
              <a:buAutoNum type="arabicParenR"/>
            </a:pPr>
            <a:endParaRPr lang="en-US" dirty="0" smtClean="0"/>
          </a:p>
          <a:p>
            <a:r>
              <a:rPr lang="en-US" dirty="0" smtClean="0">
                <a:solidFill>
                  <a:srgbClr val="000090"/>
                </a:solidFill>
              </a:rPr>
              <a:t>Can simulate for generalists, serial transfer</a:t>
            </a:r>
            <a:endParaRPr lang="en-US" dirty="0">
              <a:solidFill>
                <a:srgbClr val="00009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265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908720"/>
            <a:ext cx="8064914" cy="472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7954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95536" y="1700808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1</a:t>
            </a:r>
          </a:p>
        </p:txBody>
      </p:sp>
      <p:sp>
        <p:nvSpPr>
          <p:cNvPr id="10" name="Freeform 9"/>
          <p:cNvSpPr/>
          <p:nvPr/>
        </p:nvSpPr>
        <p:spPr>
          <a:xfrm>
            <a:off x="395536" y="2852936"/>
            <a:ext cx="1728192" cy="792088"/>
          </a:xfrm>
          <a:custGeom>
            <a:avLst/>
            <a:gdLst>
              <a:gd name="connsiteX0" fmla="*/ 0 w 1044116"/>
              <a:gd name="connsiteY0" fmla="*/ 62647 h 626469"/>
              <a:gd name="connsiteX1" fmla="*/ 62647 w 1044116"/>
              <a:gd name="connsiteY1" fmla="*/ 0 h 626469"/>
              <a:gd name="connsiteX2" fmla="*/ 981469 w 1044116"/>
              <a:gd name="connsiteY2" fmla="*/ 0 h 626469"/>
              <a:gd name="connsiteX3" fmla="*/ 1044116 w 1044116"/>
              <a:gd name="connsiteY3" fmla="*/ 62647 h 626469"/>
              <a:gd name="connsiteX4" fmla="*/ 1044116 w 1044116"/>
              <a:gd name="connsiteY4" fmla="*/ 563822 h 626469"/>
              <a:gd name="connsiteX5" fmla="*/ 981469 w 1044116"/>
              <a:gd name="connsiteY5" fmla="*/ 626469 h 626469"/>
              <a:gd name="connsiteX6" fmla="*/ 62647 w 1044116"/>
              <a:gd name="connsiteY6" fmla="*/ 626469 h 626469"/>
              <a:gd name="connsiteX7" fmla="*/ 0 w 1044116"/>
              <a:gd name="connsiteY7" fmla="*/ 563822 h 626469"/>
              <a:gd name="connsiteX8" fmla="*/ 0 w 1044116"/>
              <a:gd name="connsiteY8" fmla="*/ 62647 h 62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4116" h="626469">
                <a:moveTo>
                  <a:pt x="0" y="62647"/>
                </a:moveTo>
                <a:cubicBezTo>
                  <a:pt x="0" y="28048"/>
                  <a:pt x="28048" y="0"/>
                  <a:pt x="62647" y="0"/>
                </a:cubicBezTo>
                <a:lnTo>
                  <a:pt x="981469" y="0"/>
                </a:lnTo>
                <a:cubicBezTo>
                  <a:pt x="1016068" y="0"/>
                  <a:pt x="1044116" y="28048"/>
                  <a:pt x="1044116" y="62647"/>
                </a:cubicBezTo>
                <a:lnTo>
                  <a:pt x="1044116" y="563822"/>
                </a:lnTo>
                <a:cubicBezTo>
                  <a:pt x="1044116" y="598421"/>
                  <a:pt x="1016068" y="626469"/>
                  <a:pt x="981469" y="626469"/>
                </a:cubicBezTo>
                <a:lnTo>
                  <a:pt x="62647" y="626469"/>
                </a:lnTo>
                <a:cubicBezTo>
                  <a:pt x="28048" y="626469"/>
                  <a:pt x="0" y="598421"/>
                  <a:pt x="0" y="563822"/>
                </a:cubicBezTo>
                <a:lnTo>
                  <a:pt x="0" y="62647"/>
                </a:lnTo>
                <a:close/>
              </a:path>
            </a:pathLst>
          </a:custGeom>
          <a:solidFill>
            <a:srgbClr val="FF6666"/>
          </a:solidFill>
          <a:ln>
            <a:solidFill>
              <a:schemeClr val="tx1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6449" tIns="56449" rIns="56449" bIns="56449" numCol="1" spcCol="1270" anchor="ctr" anchorCtr="0">
            <a:noAutofit/>
          </a:bodyPr>
          <a:lstStyle/>
          <a:p>
            <a:pPr lvl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800" dirty="0" smtClean="0">
                <a:solidFill>
                  <a:srgbClr val="000000"/>
                </a:solidFill>
                <a:latin typeface="Arial"/>
                <a:cs typeface="Arial"/>
              </a:rPr>
              <a:t>Substrate 2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323528" y="4005064"/>
            <a:ext cx="1944216" cy="720080"/>
          </a:xfrm>
          <a:prstGeom prst="ellips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Species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ヒラギノ明朝 ProN W3" pitchFamily="20" charset="-128"/>
                <a:cs typeface="Arial"/>
                <a:sym typeface="Times" pitchFamily="20" charset="0"/>
              </a:rPr>
              <a:t> 1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/>
              <a:ea typeface="ヒラギノ明朝 ProN W3" pitchFamily="20" charset="-128"/>
              <a:cs typeface="Arial"/>
              <a:sym typeface="Times" pitchFamily="20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67744" y="5229200"/>
            <a:ext cx="504056" cy="5040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6721" y="5229200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E1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1656721" y="5651956"/>
            <a:ext cx="46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E2</a:t>
            </a:r>
            <a:endParaRPr lang="en-US" sz="1800" dirty="0"/>
          </a:p>
        </p:txBody>
      </p:sp>
      <p:sp>
        <p:nvSpPr>
          <p:cNvPr id="19" name="Rectangle 18"/>
          <p:cNvSpPr/>
          <p:nvPr/>
        </p:nvSpPr>
        <p:spPr bwMode="auto">
          <a:xfrm>
            <a:off x="3275856" y="5229200"/>
            <a:ext cx="504056" cy="72008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283968" y="5229200"/>
            <a:ext cx="504056" cy="7200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267744" y="5589240"/>
            <a:ext cx="504056" cy="360040"/>
          </a:xfrm>
          <a:prstGeom prst="rect">
            <a:avLst/>
          </a:prstGeom>
          <a:solidFill>
            <a:srgbClr val="FF6666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761856"/>
              </p:ext>
            </p:extLst>
          </p:nvPr>
        </p:nvGraphicFramePr>
        <p:xfrm>
          <a:off x="5436096" y="4941168"/>
          <a:ext cx="11530736" cy="12472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0" name="Document" r:id="rId4" imgW="5753100" imgH="622300" progId="Word.Document.12">
                  <p:embed/>
                </p:oleObj>
              </mc:Choice>
              <mc:Fallback>
                <p:oleObj name="Document" r:id="rId4" imgW="5753100" imgH="622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436096" y="4941168"/>
                        <a:ext cx="11530736" cy="12472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"/>
          <p:cNvSpPr>
            <a:spLocks/>
          </p:cNvSpPr>
          <p:nvPr/>
        </p:nvSpPr>
        <p:spPr bwMode="auto">
          <a:xfrm>
            <a:off x="323528" y="228600"/>
            <a:ext cx="8964488" cy="738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endParaRPr lang="en-US" sz="24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Add in evolution: allocation E1:E2 can evolve (sums to 1)</a:t>
            </a:r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038802"/>
              </p:ext>
            </p:extLst>
          </p:nvPr>
        </p:nvGraphicFramePr>
        <p:xfrm>
          <a:off x="2547664" y="1789485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1" name="Document" r:id="rId6" imgW="5753100" imgH="596900" progId="Word.Document.12">
                  <p:embed/>
                </p:oleObj>
              </mc:Choice>
              <mc:Fallback>
                <p:oleObj name="Document" r:id="rId6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547664" y="1789485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782163"/>
              </p:ext>
            </p:extLst>
          </p:nvPr>
        </p:nvGraphicFramePr>
        <p:xfrm>
          <a:off x="2546994" y="2840856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Document" r:id="rId8" imgW="5753100" imgH="596900" progId="Word.Document.12">
                  <p:embed/>
                </p:oleObj>
              </mc:Choice>
              <mc:Fallback>
                <p:oleObj name="Document" r:id="rId8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46994" y="2840856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250384"/>
              </p:ext>
            </p:extLst>
          </p:nvPr>
        </p:nvGraphicFramePr>
        <p:xfrm>
          <a:off x="2619002" y="3848968"/>
          <a:ext cx="1052195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Document" r:id="rId10" imgW="5753100" imgH="596900" progId="Word.Document.12">
                  <p:embed/>
                </p:oleObj>
              </mc:Choice>
              <mc:Fallback>
                <p:oleObj name="Document" r:id="rId10" imgW="5753100" imgH="596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19002" y="3848968"/>
                        <a:ext cx="10521950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8709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908720"/>
            <a:ext cx="6682432" cy="6120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8841" y="483102"/>
            <a:ext cx="58399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Consequences of evolution depend on trade-off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3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-69083"/>
            <a:ext cx="6159872" cy="36067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3543300"/>
            <a:ext cx="2616200" cy="33147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248" y="3543300"/>
            <a:ext cx="2616200" cy="33147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08304" y="4869160"/>
            <a:ext cx="14943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Eco-generalist</a:t>
            </a:r>
          </a:p>
          <a:p>
            <a:r>
              <a:rPr lang="en-US" sz="1600" dirty="0" err="1" smtClean="0"/>
              <a:t>Evo</a:t>
            </a:r>
            <a:r>
              <a:rPr lang="en-US" sz="1600" dirty="0" smtClean="0"/>
              <a:t>-generalist</a:t>
            </a:r>
          </a:p>
          <a:p>
            <a:r>
              <a:rPr lang="en-US" sz="1600" dirty="0" err="1" smtClean="0"/>
              <a:t>Evo</a:t>
            </a:r>
            <a:r>
              <a:rPr lang="en-US" sz="1600" dirty="0" smtClean="0"/>
              <a:t>-specialist</a:t>
            </a:r>
            <a:endParaRPr 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368300" y="501317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smtClean="0"/>
              <a:t>Conc.</a:t>
            </a: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660457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179512" y="188640"/>
            <a:ext cx="8964488" cy="166199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660066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Top down</a:t>
            </a: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perturbing human gut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microbiota</a:t>
            </a: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949280"/>
            <a:ext cx="85377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Gemma Walton, Jonathan Swann, Glenn Gibson, Univ. Reading</a:t>
            </a:r>
          </a:p>
          <a:p>
            <a:r>
              <a:rPr lang="en-US" dirty="0" smtClean="0"/>
              <a:t>Laura Johnson, Gary Frost, Arianna </a:t>
            </a:r>
            <a:r>
              <a:rPr lang="en-US" dirty="0" err="1" smtClean="0"/>
              <a:t>Psichas</a:t>
            </a:r>
            <a:r>
              <a:rPr lang="en-US" dirty="0" smtClean="0"/>
              <a:t>, Imperial College London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568" y="940769"/>
            <a:ext cx="1226083" cy="15121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51920" y="1012777"/>
            <a:ext cx="1470253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627784" y="1372816"/>
            <a:ext cx="669674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+				=  Short Chain </a:t>
            </a:r>
          </a:p>
          <a:p>
            <a:r>
              <a:rPr lang="en-US" dirty="0"/>
              <a:t>	</a:t>
            </a:r>
            <a:r>
              <a:rPr lang="en-US" dirty="0" smtClean="0"/>
              <a:t>			Fatty Acids (SFCA)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5576" y="3173016"/>
            <a:ext cx="79928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SCFA    +				=  PPY + GLP1 					   	(</a:t>
            </a:r>
            <a:r>
              <a:rPr lang="en-US" dirty="0" err="1" smtClean="0"/>
              <a:t>anoretic</a:t>
            </a:r>
            <a:r>
              <a:rPr lang="en-US" dirty="0" smtClean="0"/>
              <a:t> gut hormones)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2740968"/>
            <a:ext cx="1819471" cy="140513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1560" y="4882624"/>
            <a:ext cx="79928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PPY  +				=  reduced appetite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720" y="4465884"/>
            <a:ext cx="1656184" cy="127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05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ool Analysis.jpg (500×5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348880"/>
            <a:ext cx="936104" cy="936104"/>
          </a:xfrm>
          <a:prstGeom prst="rect">
            <a:avLst/>
          </a:prstGeom>
          <a:noFill/>
        </p:spPr>
      </p:pic>
      <p:pic>
        <p:nvPicPr>
          <p:cNvPr id="7" name="Picture 6" descr="fermenter%20upclose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941168"/>
            <a:ext cx="1864815" cy="17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 descr="stomacher-400-circulator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5536" y="3284984"/>
            <a:ext cx="3518495" cy="1543993"/>
          </a:xfrm>
          <a:prstGeom prst="rect">
            <a:avLst/>
          </a:prstGeom>
        </p:spPr>
      </p:pic>
      <p:pic>
        <p:nvPicPr>
          <p:cNvPr id="1026" name="Picture 2" descr="http://images6.fanpop.com/image/photos/33300000/Destinys-Child-destinys-child-33327388-1280-96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9" y="134635"/>
            <a:ext cx="2664295" cy="1998221"/>
          </a:xfrm>
          <a:prstGeom prst="rect">
            <a:avLst/>
          </a:prstGeom>
          <a:noFill/>
        </p:spPr>
      </p:pic>
      <p:pic>
        <p:nvPicPr>
          <p:cNvPr id="15" name="Picture 2" descr="Stool Analysis.jpg (500×5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348880"/>
            <a:ext cx="936104" cy="936104"/>
          </a:xfrm>
          <a:prstGeom prst="rect">
            <a:avLst/>
          </a:prstGeom>
          <a:noFill/>
        </p:spPr>
      </p:pic>
      <p:pic>
        <p:nvPicPr>
          <p:cNvPr id="16" name="Picture 2" descr="Stool Analysis.jpg (500×500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2348880"/>
            <a:ext cx="936104" cy="936104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4211960" y="476672"/>
            <a:ext cx="3816424" cy="6463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800" dirty="0" smtClean="0"/>
              <a:t>3 healthy volunteers (no recent history of antibiotic/</a:t>
            </a:r>
            <a:r>
              <a:rPr lang="en-GB" sz="1800" dirty="0" err="1" smtClean="0"/>
              <a:t>probiotic</a:t>
            </a:r>
            <a:r>
              <a:rPr lang="en-GB" sz="1800" dirty="0" smtClean="0"/>
              <a:t> use)</a:t>
            </a:r>
            <a:endParaRPr lang="en-GB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211960" y="2060848"/>
            <a:ext cx="3816424" cy="92333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800" dirty="0" smtClean="0"/>
              <a:t>3 stool samples collected. Stools were weighed and diluted roughly 1:5 with  PBS</a:t>
            </a:r>
            <a:endParaRPr lang="en-GB" sz="1800" dirty="0"/>
          </a:p>
        </p:txBody>
      </p:sp>
      <p:sp>
        <p:nvSpPr>
          <p:cNvPr id="20" name="TextBox 19"/>
          <p:cNvSpPr txBox="1"/>
          <p:nvPr/>
        </p:nvSpPr>
        <p:spPr>
          <a:xfrm>
            <a:off x="4211960" y="3790781"/>
            <a:ext cx="3816424" cy="646331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800" dirty="0" smtClean="0"/>
              <a:t>Diluted stools were homogenised using a Stomacher 400</a:t>
            </a:r>
            <a:endParaRPr lang="en-GB" sz="1800" dirty="0"/>
          </a:p>
        </p:txBody>
      </p:sp>
      <p:sp>
        <p:nvSpPr>
          <p:cNvPr id="21" name="TextBox 20"/>
          <p:cNvSpPr txBox="1"/>
          <p:nvPr/>
        </p:nvSpPr>
        <p:spPr>
          <a:xfrm>
            <a:off x="4211960" y="5085184"/>
            <a:ext cx="3816424" cy="1754326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800" dirty="0" smtClean="0"/>
              <a:t>Faecal slurries were added to vessels containing 100 ml nutrient rich gut model media. This was left for two weeks for bacteria to acclimatise and </a:t>
            </a:r>
            <a:r>
              <a:rPr lang="en-GB" sz="1800" dirty="0" err="1" smtClean="0"/>
              <a:t>chemostats</a:t>
            </a:r>
            <a:r>
              <a:rPr lang="en-GB" sz="1800" dirty="0" smtClean="0"/>
              <a:t> to reach a steady state.</a:t>
            </a:r>
            <a:endParaRPr lang="en-GB" sz="18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012160" y="1268760"/>
            <a:ext cx="0" cy="72008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012160" y="3140968"/>
            <a:ext cx="0" cy="5760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012160" y="4509120"/>
            <a:ext cx="0" cy="57606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293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mostat pic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0250" y="144016"/>
            <a:ext cx="4948014" cy="6597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20272" y="1844824"/>
            <a:ext cx="2051720" cy="830997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Basal nutrient media supplemented with inulin</a:t>
            </a:r>
            <a:endParaRPr lang="en-GB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72008" y="836712"/>
            <a:ext cx="1907704" cy="58477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Flow rate – 6.25 ml/h</a:t>
            </a:r>
            <a:endParaRPr lang="en-GB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2008" y="5373216"/>
            <a:ext cx="1835696" cy="58477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pH controllers – pH 5.4 – 5.6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92280" y="4725144"/>
            <a:ext cx="1296144" cy="33855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err="1" smtClean="0"/>
              <a:t>Chemostats</a:t>
            </a:r>
            <a:endParaRPr lang="en-GB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3347864" y="5229200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Vol</a:t>
            </a:r>
            <a:r>
              <a:rPr lang="en-GB" sz="1600" b="1" dirty="0" smtClean="0"/>
              <a:t> 1</a:t>
            </a:r>
            <a:endParaRPr lang="en-GB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427984" y="5301208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Vol</a:t>
            </a:r>
            <a:r>
              <a:rPr lang="en-GB" sz="1600" b="1" dirty="0" smtClean="0"/>
              <a:t> 2</a:t>
            </a:r>
            <a:endParaRPr lang="en-GB" sz="16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724128" y="5373216"/>
            <a:ext cx="648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err="1" smtClean="0"/>
              <a:t>Vol</a:t>
            </a:r>
            <a:r>
              <a:rPr lang="en-GB" sz="1600" b="1" dirty="0" smtClean="0"/>
              <a:t> 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92280" y="3674894"/>
            <a:ext cx="1800200" cy="338554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Water bath – 37. C</a:t>
            </a:r>
            <a:endParaRPr lang="en-GB" sz="1600" dirty="0"/>
          </a:p>
        </p:txBody>
      </p:sp>
      <p:cxnSp>
        <p:nvCxnSpPr>
          <p:cNvPr id="15" name="Straight Arrow Connector 14"/>
          <p:cNvCxnSpPr>
            <a:stCxn id="5" idx="1"/>
          </p:cNvCxnSpPr>
          <p:nvPr/>
        </p:nvCxnSpPr>
        <p:spPr>
          <a:xfrm flipH="1">
            <a:off x="6444208" y="2260323"/>
            <a:ext cx="576064" cy="1654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</p:cNvCxnSpPr>
          <p:nvPr/>
        </p:nvCxnSpPr>
        <p:spPr>
          <a:xfrm flipH="1">
            <a:off x="6588224" y="3844171"/>
            <a:ext cx="504056" cy="448925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1"/>
          </p:cNvCxnSpPr>
          <p:nvPr/>
        </p:nvCxnSpPr>
        <p:spPr>
          <a:xfrm flipH="1" flipV="1">
            <a:off x="6516216" y="4869160"/>
            <a:ext cx="576064" cy="2526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</p:cNvCxnSpPr>
          <p:nvPr/>
        </p:nvCxnSpPr>
        <p:spPr>
          <a:xfrm flipV="1">
            <a:off x="1979712" y="1124744"/>
            <a:ext cx="720080" cy="4356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619672" y="4725144"/>
            <a:ext cx="288032" cy="64807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92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28" y="1412776"/>
            <a:ext cx="6794500" cy="2514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/>
          <p:cNvSpPr/>
          <p:nvPr/>
        </p:nvSpPr>
        <p:spPr bwMode="auto">
          <a:xfrm>
            <a:off x="2399284" y="698376"/>
            <a:ext cx="1224136" cy="288032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23420" y="698376"/>
            <a:ext cx="4016796" cy="288032"/>
          </a:xfrm>
          <a:prstGeom prst="rect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528" y="282878"/>
            <a:ext cx="9012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mixed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91572" y="289520"/>
            <a:ext cx="8098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inulin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800" y="2095500"/>
            <a:ext cx="8867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</a:t>
            </a:r>
          </a:p>
          <a:p>
            <a:r>
              <a:rPr lang="en-US" dirty="0" smtClean="0"/>
              <a:t>Log(f)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504" y="4483100"/>
            <a:ext cx="121539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Diversity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851176"/>
            <a:ext cx="6768752" cy="27923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59984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28" y="1412776"/>
            <a:ext cx="6794500" cy="25146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/>
          <p:cNvSpPr/>
          <p:nvPr/>
        </p:nvSpPr>
        <p:spPr bwMode="auto">
          <a:xfrm>
            <a:off x="2399284" y="698376"/>
            <a:ext cx="1224136" cy="288032"/>
          </a:xfrm>
          <a:prstGeom prst="rect">
            <a:avLst/>
          </a:prstGeom>
          <a:solidFill>
            <a:srgbClr val="C00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3623420" y="698376"/>
            <a:ext cx="4016796" cy="288032"/>
          </a:xfrm>
          <a:prstGeom prst="rect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36528" y="282878"/>
            <a:ext cx="9012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mixed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991572" y="289520"/>
            <a:ext cx="80983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inulin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77800" y="2095500"/>
            <a:ext cx="8867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Taxa</a:t>
            </a:r>
          </a:p>
          <a:p>
            <a:r>
              <a:rPr lang="en-US" dirty="0" smtClean="0"/>
              <a:t>Log(f)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927376"/>
            <a:ext cx="6926040" cy="246040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/>
          <p:cNvSpPr txBox="1"/>
          <p:nvPr/>
        </p:nvSpPr>
        <p:spPr>
          <a:xfrm>
            <a:off x="107504" y="4483100"/>
            <a:ext cx="15584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metabolites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707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623247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Diversity (next generation sequencing)</a:t>
            </a:r>
          </a:p>
          <a:p>
            <a:pPr marL="503231" indent="-457200">
              <a:buFont typeface="Arial"/>
              <a:buChar char="•"/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Function: nutrition; protection</a:t>
            </a:r>
          </a:p>
          <a:p>
            <a:pPr marL="503231" indent="-457200">
              <a:buFont typeface="Arial"/>
              <a:buChar char="•"/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Dynamics: effects of antibiotics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Management: pre- and pro-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biotics</a:t>
            </a: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231" indent="-457200">
              <a:buFont typeface="Arial"/>
              <a:buChar char="•"/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Evolution?  Models versus experiments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Robinson et al. 2010. From structure to function: the ecology of host-associated microbial communities.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. Mol. Biol. Rev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. 74: 453-476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5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r="15947"/>
          <a:stretch/>
        </p:blipFill>
        <p:spPr bwMode="auto">
          <a:xfrm>
            <a:off x="1331640" y="1556792"/>
            <a:ext cx="5976664" cy="51845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1500" y="332656"/>
            <a:ext cx="79832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Communities re-isolated from volunteers produce higher acetate, </a:t>
            </a:r>
          </a:p>
          <a:p>
            <a:r>
              <a:rPr lang="en-US" dirty="0" smtClean="0"/>
              <a:t>butyrate, propionate on all diets.</a:t>
            </a:r>
          </a:p>
          <a:p>
            <a:endParaRPr lang="en-US" dirty="0"/>
          </a:p>
          <a:p>
            <a:r>
              <a:rPr lang="en-US" dirty="0" smtClean="0"/>
              <a:t>Evolved inulin community produces more lactate, glucose, i4a.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 bwMode="auto">
          <a:xfrm>
            <a:off x="3491880" y="4149080"/>
            <a:ext cx="720080" cy="720080"/>
          </a:xfrm>
          <a:prstGeom prst="ellips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3366" y="2132856"/>
            <a:ext cx="1542410" cy="122493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Re-isolated</a:t>
            </a:r>
          </a:p>
          <a:p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971600" y="3664331"/>
            <a:ext cx="1515765" cy="1477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Chemostat</a:t>
            </a:r>
            <a:endParaRPr lang="en-US" sz="1800" dirty="0" smtClean="0"/>
          </a:p>
          <a:p>
            <a:r>
              <a:rPr lang="en-US" sz="1800" dirty="0" smtClean="0"/>
              <a:t>cultures</a:t>
            </a:r>
            <a:endParaRPr lang="en-US" sz="1800" dirty="0"/>
          </a:p>
          <a:p>
            <a:r>
              <a:rPr lang="en-US" sz="1800" dirty="0" smtClean="0"/>
              <a:t>’evolved in vitro’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2605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04664"/>
            <a:ext cx="439575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Evolution or just ecological sorting?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2166" y="1412776"/>
            <a:ext cx="8863330" cy="456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048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361151"/>
            <a:ext cx="8697913" cy="52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Approaches: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251520" y="1225247"/>
            <a:ext cx="8568952" cy="637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400" dirty="0" smtClean="0">
                <a:solidFill>
                  <a:srgbClr val="000090"/>
                </a:solidFill>
              </a:rPr>
              <a:t>a) </a:t>
            </a:r>
            <a:r>
              <a:rPr lang="en-US" sz="2400" dirty="0">
                <a:solidFill>
                  <a:srgbClr val="000090"/>
                </a:solidFill>
              </a:rPr>
              <a:t>Bottom-up</a:t>
            </a:r>
          </a:p>
          <a:p>
            <a:endParaRPr lang="en-US" sz="2400" dirty="0"/>
          </a:p>
          <a:p>
            <a:r>
              <a:rPr lang="en-US" sz="2400" dirty="0"/>
              <a:t>Construct simplified communities, manipulate conditions, </a:t>
            </a:r>
            <a:r>
              <a:rPr lang="en-US" sz="2400" dirty="0" smtClean="0"/>
              <a:t>track evolution: </a:t>
            </a:r>
            <a:r>
              <a:rPr lang="en-US" sz="2400" dirty="0" smtClean="0">
                <a:solidFill>
                  <a:srgbClr val="7030A0"/>
                </a:solidFill>
              </a:rPr>
              <a:t>species interactions &amp; functioning evolves</a:t>
            </a:r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rgbClr val="660066"/>
                </a:solidFill>
              </a:rPr>
              <a:t>b) Top down</a:t>
            </a:r>
          </a:p>
          <a:p>
            <a:pPr marL="457200" indent="-457200">
              <a:buAutoNum type="alphaLcParenR"/>
            </a:pPr>
            <a:endParaRPr lang="en-US" sz="2400" dirty="0"/>
          </a:p>
          <a:p>
            <a:r>
              <a:rPr lang="en-US" sz="2400" dirty="0"/>
              <a:t>Culture </a:t>
            </a:r>
            <a:r>
              <a:rPr lang="en-US" sz="2400" dirty="0" smtClean="0"/>
              <a:t>whole gut </a:t>
            </a:r>
            <a:r>
              <a:rPr lang="en-US" sz="2400" dirty="0"/>
              <a:t>communities in vitro, manipulate conditions, track </a:t>
            </a:r>
            <a:r>
              <a:rPr lang="en-US" sz="2400" dirty="0" smtClean="0"/>
              <a:t>responses: </a:t>
            </a:r>
            <a:r>
              <a:rPr lang="en-US" sz="2400" dirty="0" smtClean="0">
                <a:solidFill>
                  <a:srgbClr val="7030A0"/>
                </a:solidFill>
              </a:rPr>
              <a:t>new methods to track mechanisms</a:t>
            </a:r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 smtClean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accent1">
                    <a:lumMod val="50000"/>
                  </a:schemeClr>
                </a:solidFill>
              </a:rPr>
              <a:t>)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Mathematical models</a:t>
            </a:r>
          </a:p>
          <a:p>
            <a:endParaRPr lang="en-US" sz="2400" dirty="0"/>
          </a:p>
          <a:p>
            <a:r>
              <a:rPr lang="en-US" sz="2400" dirty="0"/>
              <a:t>Generate </a:t>
            </a:r>
            <a:r>
              <a:rPr lang="en-US" sz="2400" dirty="0" smtClean="0"/>
              <a:t>predictions for expected evolution of resource use, species interactions and functioning: bacterial metabolism</a:t>
            </a:r>
            <a:endParaRPr lang="en-US" sz="2400" dirty="0" smtClean="0">
              <a:solidFill>
                <a:srgbClr val="660066"/>
              </a:solidFill>
            </a:endParaRPr>
          </a:p>
          <a:p>
            <a:endParaRPr lang="en-US" sz="2400" dirty="0"/>
          </a:p>
          <a:p>
            <a:endParaRPr lang="en-US" sz="2400" dirty="0">
              <a:solidFill>
                <a:srgbClr val="660066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88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4154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Many other similar systems of interest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36712"/>
            <a:ext cx="9962519" cy="30243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9" y="4005064"/>
            <a:ext cx="864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 classes of community in vaginal </a:t>
            </a:r>
            <a:r>
              <a:rPr lang="en-US" dirty="0" err="1" smtClean="0"/>
              <a:t>microbiome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 dominated by different </a:t>
            </a:r>
            <a:r>
              <a:rPr lang="en-US" i="1" dirty="0" smtClean="0"/>
              <a:t>Lactobacillus</a:t>
            </a:r>
            <a:r>
              <a:rPr lang="en-US" dirty="0" smtClean="0"/>
              <a:t> species (keystone species)</a:t>
            </a:r>
          </a:p>
          <a:p>
            <a:endParaRPr lang="en-US" dirty="0"/>
          </a:p>
          <a:p>
            <a:r>
              <a:rPr lang="en-US" dirty="0" smtClean="0"/>
              <a:t>Major difference in pH (much higher) in fifth class =&gt; consequences for fertility, protection from pathogens</a:t>
            </a:r>
          </a:p>
          <a:p>
            <a:endParaRPr lang="en-US" dirty="0"/>
          </a:p>
          <a:p>
            <a:r>
              <a:rPr lang="en-US" dirty="0" smtClean="0"/>
              <a:t>Significant differences among racial groups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295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Insect gut </a:t>
            </a:r>
            <a:r>
              <a:rPr lang="en-US" sz="2700" dirty="0" err="1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microbiota</a:t>
            </a: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…protection from disease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Koch H. &amp;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Schmid-Hempel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2011. PNAS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Honeybees and </a:t>
            </a:r>
          </a:p>
          <a:p>
            <a:pPr marL="503167" indent="-457136">
              <a:defRPr/>
            </a:pP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Crithidia</a:t>
            </a:r>
            <a:r>
              <a:rPr lang="en-US" sz="2700" i="1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700" i="1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bombi</a:t>
            </a:r>
            <a:endParaRPr lang="en-US" sz="2700" i="1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157192"/>
            <a:ext cx="2226431" cy="1440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3558613"/>
            <a:ext cx="2088232" cy="158705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976" y="2492895"/>
            <a:ext cx="4788024" cy="432586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63622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41549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Evolution in gut </a:t>
            </a:r>
            <a:r>
              <a:rPr lang="en-US" sz="2700" dirty="0" err="1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virome</a:t>
            </a:r>
            <a:endParaRPr lang="en-US" sz="2700" dirty="0">
              <a:solidFill>
                <a:srgbClr val="00008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Track changes in SNPs over time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 algn="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And use CRISPR sequence</a:t>
            </a:r>
          </a:p>
          <a:p>
            <a:pPr marL="503167" indent="-457136" algn="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To infer host and coevolution</a:t>
            </a:r>
          </a:p>
          <a:p>
            <a:pPr marL="503167" indent="-457136" algn="r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 algn="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Minot et al. 2013. </a:t>
            </a:r>
          </a:p>
          <a:p>
            <a:pPr marL="503167" indent="-457136" algn="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PNAS. 110:12450  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628800"/>
            <a:ext cx="3234886" cy="3312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5003800"/>
            <a:ext cx="57404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652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/>
          <p:cNvSpPr>
            <a:spLocks/>
          </p:cNvSpPr>
          <p:nvPr/>
        </p:nvSpPr>
        <p:spPr bwMode="auto">
          <a:xfrm>
            <a:off x="395288" y="228600"/>
            <a:ext cx="8748712" cy="33239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88" bIns="0">
            <a:prstTxWarp prst="textNoShape">
              <a:avLst/>
            </a:prstTxWarp>
            <a:spAutoFit/>
          </a:bodyPr>
          <a:lstStyle/>
          <a:p>
            <a:pPr marL="503167" indent="-457136">
              <a:defRPr/>
            </a:pPr>
            <a:r>
              <a:rPr lang="en-US" sz="2700" dirty="0" smtClean="0">
                <a:solidFill>
                  <a:srgbClr val="00008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Human gut: diversity</a:t>
            </a:r>
          </a:p>
          <a:p>
            <a:pPr marL="503167" indent="-457136">
              <a:defRPr/>
            </a:pP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Most bacteria are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unculturable</a:t>
            </a:r>
            <a:endParaRPr lang="en-US" sz="2700" dirty="0" smtClean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Only discovered existence using 16S </a:t>
            </a:r>
            <a:r>
              <a:rPr lang="en-US" sz="2700" dirty="0" err="1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rRNA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sequences</a:t>
            </a: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Recent studies can sample millions of sequences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03167" indent="-45713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562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501" y="0"/>
            <a:ext cx="5880011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536" y="692696"/>
            <a:ext cx="2592288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Costello et al. 2009</a:t>
            </a:r>
          </a:p>
          <a:p>
            <a:r>
              <a:rPr lang="en-US" dirty="0" smtClean="0"/>
              <a:t>Bacterial community variation in human body habitats. Science 326:1694</a:t>
            </a:r>
          </a:p>
          <a:p>
            <a:endParaRPr lang="en-US" dirty="0"/>
          </a:p>
          <a:p>
            <a:r>
              <a:rPr lang="en-US" dirty="0" smtClean="0"/>
              <a:t>454 sequencing</a:t>
            </a:r>
          </a:p>
          <a:p>
            <a:endParaRPr lang="en-US" dirty="0"/>
          </a:p>
          <a:p>
            <a:r>
              <a:rPr lang="en-US" dirty="0"/>
              <a:t>&gt;1,070,000 sequences of V2 region of </a:t>
            </a:r>
            <a:r>
              <a:rPr lang="en-US" dirty="0" smtClean="0"/>
              <a:t>16S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7762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34563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Costello et al. 2009</a:t>
            </a:r>
          </a:p>
          <a:p>
            <a:endParaRPr lang="en-US" dirty="0"/>
          </a:p>
          <a:p>
            <a:r>
              <a:rPr lang="en-US" dirty="0" smtClean="0"/>
              <a:t>Description of diversity and patterns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36912"/>
            <a:ext cx="45720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88640"/>
            <a:ext cx="3563888" cy="64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460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692696"/>
            <a:ext cx="331236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Qin et al. 2010</a:t>
            </a:r>
          </a:p>
          <a:p>
            <a:r>
              <a:rPr lang="en-US" dirty="0" smtClean="0"/>
              <a:t>A human gut microbial gene catalogue. </a:t>
            </a:r>
          </a:p>
          <a:p>
            <a:r>
              <a:rPr lang="en-US" i="1" dirty="0" smtClean="0"/>
              <a:t>Nature</a:t>
            </a:r>
            <a:r>
              <a:rPr lang="en-US" dirty="0" smtClean="0"/>
              <a:t> 464:59</a:t>
            </a:r>
          </a:p>
          <a:p>
            <a:endParaRPr lang="en-US" dirty="0"/>
          </a:p>
          <a:p>
            <a:r>
              <a:rPr lang="en-US" dirty="0" smtClean="0"/>
              <a:t>576.7 Gb sequence</a:t>
            </a:r>
          </a:p>
          <a:p>
            <a:r>
              <a:rPr lang="en-US" dirty="0" smtClean="0"/>
              <a:t>from 124 individuals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Inferred 3.3. million unique genes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32656"/>
            <a:ext cx="4680520" cy="612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75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536" y="404664"/>
            <a:ext cx="7272808" cy="6001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</a:rPr>
              <a:t>A human gut microbial gene catalogue. 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General house-keeping genes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Genes for binding to host proteins (e.g. fibrinogen)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Biodegradation of complex sugars, e.g. pectin</a:t>
            </a:r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Bacteria ferment sugars to short chain fatty acids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=&gt; host uses them in muscle, heart, brain…</a:t>
            </a:r>
          </a:p>
          <a:p>
            <a:endParaRPr lang="en-US" sz="2400" dirty="0"/>
          </a:p>
          <a:p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FF0000"/>
                </a:solidFill>
              </a:rPr>
              <a:t>Function of different species?</a:t>
            </a:r>
          </a:p>
        </p:txBody>
      </p:sp>
    </p:spTree>
    <p:extLst>
      <p:ext uri="{BB962C8B-B14F-4D97-AF65-F5344CB8AC3E}">
        <p14:creationId xmlns:p14="http://schemas.microsoft.com/office/powerpoint/2010/main" val="2660050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CFE6FF"/>
      </a:lt1>
      <a:dk2>
        <a:srgbClr val="000000"/>
      </a:dk2>
      <a:lt2>
        <a:srgbClr val="808080"/>
      </a:lt2>
      <a:accent1>
        <a:srgbClr val="00CC99"/>
      </a:accent1>
      <a:accent2>
        <a:srgbClr val="333399"/>
      </a:accent2>
      <a:accent3>
        <a:srgbClr val="E4F0FF"/>
      </a:accent3>
      <a:accent4>
        <a:srgbClr val="000000"/>
      </a:accent4>
      <a:accent5>
        <a:srgbClr val="AAE2C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20" charset="0"/>
            <a:ea typeface="ヒラギノ明朝 ProN W3" pitchFamily="20" charset="-128"/>
            <a:cs typeface="ヒラギノ明朝 ProN W3" pitchFamily="20" charset="-128"/>
            <a:sym typeface="Times" pitchFamily="2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20" charset="0"/>
            <a:ea typeface="ヒラギノ明朝 ProN W3" pitchFamily="20" charset="-128"/>
            <a:cs typeface="ヒラギノ明朝 ProN W3" pitchFamily="20" charset="-128"/>
            <a:sym typeface="Times" pitchFamily="2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5156</TotalTime>
  <Pages>0</Pages>
  <Words>2209</Words>
  <Characters>0</Characters>
  <Application>Microsoft Macintosh PowerPoint</Application>
  <PresentationFormat>On-screen Show (4:3)</PresentationFormat>
  <Lines>0</Lines>
  <Paragraphs>515</Paragraphs>
  <Slides>45</Slides>
  <Notes>45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Calibri</vt:lpstr>
      <vt:lpstr>ＭＳ Ｐゴシック</vt:lpstr>
      <vt:lpstr>Symbol</vt:lpstr>
      <vt:lpstr>Times</vt:lpstr>
      <vt:lpstr>ヒラギノ明朝 ProN W3</vt:lpstr>
      <vt:lpstr>ヒラギノ角ゴ ProN W3</vt:lpstr>
      <vt:lpstr>Arial</vt:lpstr>
      <vt:lpstr>Title &amp; Bullets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 in sexuals and asexuals</dc:title>
  <dc:subject/>
  <dc:creator>Timothy Barraclough</dc:creator>
  <cp:keywords/>
  <dc:description/>
  <cp:lastModifiedBy>Barraclough, Tim G</cp:lastModifiedBy>
  <cp:revision>534</cp:revision>
  <cp:lastPrinted>2015-02-02T15:54:36Z</cp:lastPrinted>
  <dcterms:created xsi:type="dcterms:W3CDTF">2010-02-03T12:56:32Z</dcterms:created>
  <dcterms:modified xsi:type="dcterms:W3CDTF">2018-02-20T16:39:24Z</dcterms:modified>
</cp:coreProperties>
</file>